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318" r:id="rId3"/>
    <p:sldId id="257" r:id="rId4"/>
    <p:sldId id="281" r:id="rId5"/>
    <p:sldId id="258" r:id="rId6"/>
    <p:sldId id="259" r:id="rId7"/>
    <p:sldId id="260" r:id="rId8"/>
    <p:sldId id="282" r:id="rId9"/>
    <p:sldId id="283" r:id="rId10"/>
    <p:sldId id="285" r:id="rId11"/>
    <p:sldId id="284" r:id="rId12"/>
    <p:sldId id="286" r:id="rId13"/>
    <p:sldId id="290" r:id="rId14"/>
    <p:sldId id="287" r:id="rId15"/>
    <p:sldId id="291" r:id="rId16"/>
    <p:sldId id="288" r:id="rId17"/>
    <p:sldId id="289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rantišek\Dropbox\FF kazne\Kázne SK f\Dogmatika FF 2015\Vyučovanie v Seminári FF 2015\Diecézna škola viery\Vzkriesenie  obr\unnam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5" y="-360609"/>
            <a:ext cx="10517746" cy="6796703"/>
          </a:xfrm>
          <a:prstGeom prst="rect">
            <a:avLst/>
          </a:prstGeom>
          <a:noFill/>
          <a:effectLst>
            <a:softEdge rad="762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22034" y="682580"/>
            <a:ext cx="10103704" cy="56858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0"/>
          </a:effectLst>
        </p:spPr>
        <p:txBody>
          <a:bodyPr anchor="ctr">
            <a:normAutofit fontScale="90000"/>
          </a:bodyPr>
          <a:lstStyle/>
          <a:p>
            <a:pPr algn="l"/>
            <a:r>
              <a:rPr lang="sk-SK" b="1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b="1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sk-SK" sz="4900" b="1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DIECÉZNA </a:t>
            </a:r>
            <a:r>
              <a:rPr lang="sk-SK" sz="4900" b="1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ŠKOLA VIERY III</a:t>
            </a:r>
            <a:r>
              <a:rPr lang="sk-SK" sz="4900" b="1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4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sk-SK" sz="49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sk-SK" sz="49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sk-SK" sz="4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TÉMA</a:t>
            </a:r>
            <a:r>
              <a:rPr lang="sk-SK" sz="49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k-SK" sz="49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sk-SK" sz="4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VERÍM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sk-SK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   </a:t>
            </a:r>
            <a:r>
              <a:rPr lang="sk-SK" sz="4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ŽIVOT VEČNÝ</a:t>
            </a:r>
            <a:r>
              <a:rPr lang="sk-SK" sz="4900" dirty="0">
                <a:solidFill>
                  <a:srgbClr val="FF0000"/>
                </a:solidFill>
                <a:effectLst/>
              </a:rPr>
              <a:t/>
            </a:r>
            <a:br>
              <a:rPr lang="sk-SK" sz="4900" dirty="0">
                <a:solidFill>
                  <a:srgbClr val="FF0000"/>
                </a:solidFill>
                <a:effectLst/>
              </a:rPr>
            </a:br>
            <a:r>
              <a:rPr lang="sk-SK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351" y="6352757"/>
            <a:ext cx="12080681" cy="608275"/>
          </a:xfrm>
        </p:spPr>
        <p:txBody>
          <a:bodyPr>
            <a:normAutofit/>
          </a:bodyPr>
          <a:lstStyle/>
          <a:p>
            <a:pPr algn="l"/>
            <a:r>
              <a:rPr lang="sk-SK" sz="2000" b="1" i="1" dirty="0" smtClean="0">
                <a:solidFill>
                  <a:srgbClr val="C00000"/>
                </a:solidFill>
              </a:rPr>
              <a:t>© </a:t>
            </a:r>
            <a:r>
              <a:rPr lang="sk-SK" sz="2000" b="1" i="1" dirty="0" err="1" smtClean="0">
                <a:solidFill>
                  <a:srgbClr val="C00000"/>
                </a:solidFill>
              </a:rPr>
              <a:t>ThLic</a:t>
            </a:r>
            <a:r>
              <a:rPr lang="sk-SK" sz="2000" b="1" i="1" dirty="0">
                <a:solidFill>
                  <a:srgbClr val="C00000"/>
                </a:solidFill>
              </a:rPr>
              <a:t>. František </a:t>
            </a:r>
            <a:r>
              <a:rPr lang="sk-SK" sz="2000" b="1" i="1" dirty="0" err="1">
                <a:solidFill>
                  <a:srgbClr val="C00000"/>
                </a:solidFill>
              </a:rPr>
              <a:t>Fudaly</a:t>
            </a:r>
            <a:r>
              <a:rPr lang="sk-SK" sz="2000" b="1" i="1" dirty="0">
                <a:solidFill>
                  <a:srgbClr val="C00000"/>
                </a:solidFill>
              </a:rPr>
              <a:t>, PhD.</a:t>
            </a:r>
            <a:endParaRPr lang="sk-SK" sz="2000" dirty="0">
              <a:solidFill>
                <a:srgbClr val="C00000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CEC4099C-3DF3-E442-BC71-FD012B58D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72" y="2158967"/>
            <a:ext cx="1481328" cy="217676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181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Čas a </a:t>
            </a:r>
            <a:r>
              <a:rPr lang="sk-SK" sz="4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parúzia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76101"/>
            <a:ext cx="11674375" cy="5346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k-SK" sz="2800" b="1" spc="5" dirty="0" smtClean="0">
                <a:solidFill>
                  <a:srgbClr val="FF0000"/>
                </a:solidFill>
                <a:latin typeface="Times New Roman"/>
                <a:ea typeface="Calibri"/>
              </a:rPr>
              <a:t>Druhý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Kristov príchod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 (spojený so vzkriesením mŕtvych),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bude odlišný od prvého Kristovho príchodu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r>
              <a:rPr lang="sk-SK" sz="2800" spc="5" dirty="0">
                <a:latin typeface="Times New Roman"/>
                <a:ea typeface="Calibri"/>
              </a:rPr>
              <a:t> </a:t>
            </a:r>
            <a:endParaRPr lang="sk-SK" sz="2800" spc="5" dirty="0" smtClean="0">
              <a:latin typeface="Times New Roman"/>
              <a:ea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800" spc="5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spcBef>
                <a:spcPts val="0"/>
              </a:spcBef>
            </a:pPr>
            <a:r>
              <a:rPr lang="sk-SK" sz="2800" spc="5" dirty="0" smtClean="0">
                <a:solidFill>
                  <a:srgbClr val="FF0000"/>
                </a:solidFill>
                <a:latin typeface="Times New Roman"/>
                <a:ea typeface="Calibri"/>
              </a:rPr>
              <a:t>Nastane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v „</a:t>
            </a:r>
            <a:r>
              <a:rPr lang="sk-SK" sz="2800" b="1" i="1" spc="5" dirty="0">
                <a:solidFill>
                  <a:srgbClr val="FF0000"/>
                </a:solidFill>
                <a:latin typeface="Times New Roman"/>
                <a:ea typeface="Calibri"/>
              </a:rPr>
              <a:t>posledný deň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“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pozemskej histórie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ľudí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sz="2800" b="1" spc="5" dirty="0">
                <a:latin typeface="Times New Roman"/>
                <a:ea typeface="Calibri"/>
              </a:rPr>
              <a:t>a</a:t>
            </a:r>
            <a:r>
              <a:rPr lang="sk-SK" sz="2800" spc="5" dirty="0">
                <a:latin typeface="Times New Roman"/>
                <a:ea typeface="Calibri"/>
              </a:rPr>
              <a:t> </a:t>
            </a:r>
            <a:r>
              <a:rPr lang="sk-SK" sz="2800" b="1" spc="5" dirty="0">
                <a:latin typeface="Times New Roman"/>
                <a:ea typeface="Calibri"/>
              </a:rPr>
              <a:t>bude to udalosť, ktorá historicky zavŕši a uzavrie dejiny sveta. </a:t>
            </a:r>
            <a:endParaRPr lang="sk-SK" sz="2800" b="1" spc="5" dirty="0" smtClean="0">
              <a:latin typeface="Times New Roman"/>
              <a:ea typeface="Calibri"/>
            </a:endParaRPr>
          </a:p>
          <a:p>
            <a:pPr lvl="2">
              <a:spcBef>
                <a:spcPts val="0"/>
              </a:spcBef>
            </a:pPr>
            <a:endParaRPr lang="sk-SK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Vzkriesením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Ježiša Krista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Boh už predstavil svoje rozhodnutie o budúcnosti ľudstva, v ktorej smrť nebude mať nad ľuďmi žiadnu moc. </a:t>
            </a: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poslednom súde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keď Kristus príde v sláve súdiť živých i mŕtvych, sa uskutoční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zavŕšenie tohto jeho rozhodnutia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3200" spc="5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77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mŕtvych a Posledný súd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562844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3200" b="1" spc="5" dirty="0" smtClean="0">
                <a:solidFill>
                  <a:srgbClr val="FF0000"/>
                </a:solidFill>
                <a:latin typeface="Times New Roman"/>
                <a:ea typeface="Calibri"/>
              </a:rPr>
              <a:t>Pri Poslednom súde bude smrť </a:t>
            </a:r>
            <a:r>
              <a:rPr lang="sk-SK" sz="3200" b="1" spc="5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definitívne </a:t>
            </a:r>
            <a:r>
              <a:rPr lang="sk-SK" sz="3200" b="1" spc="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porazená, ako posledný nepriateľ stvorenia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sk-SK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sk-SK" sz="3600" spc="5" dirty="0" smtClean="0">
                <a:latin typeface="Times New Roman"/>
                <a:ea typeface="Calibri"/>
                <a:cs typeface="Times New Roman"/>
              </a:rPr>
              <a:t>Keď </a:t>
            </a:r>
            <a:r>
              <a:rPr lang="sk-SK" sz="3600" spc="5" dirty="0">
                <a:latin typeface="Times New Roman"/>
                <a:ea typeface="Calibri"/>
                <a:cs typeface="Times New Roman"/>
              </a:rPr>
              <a:t>už všetci ľudia zomrú, smrť už nebude mať nad kým vládnuť a keď napokon Boh všetkých ľudí vzkriesi pre večný život, </a:t>
            </a:r>
            <a:r>
              <a:rPr lang="sk-SK" sz="3600" b="1" spc="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smrť ako taká, prestane existovať</a:t>
            </a:r>
            <a:r>
              <a:rPr lang="sk-SK" sz="3600" spc="5" dirty="0">
                <a:latin typeface="Times New Roman"/>
                <a:ea typeface="Calibri"/>
                <a:cs typeface="Times New Roman"/>
              </a:rPr>
              <a:t>, stane sa z nej len </a:t>
            </a:r>
            <a:r>
              <a:rPr lang="sk-SK" sz="3600" b="1" spc="5" dirty="0">
                <a:latin typeface="Times New Roman"/>
                <a:ea typeface="Calibri"/>
                <a:cs typeface="Times New Roman"/>
              </a:rPr>
              <a:t>pojem, pripomínajúci trpkú minulosť v dejinách ľudstva</a:t>
            </a:r>
            <a:r>
              <a:rPr lang="sk-SK" sz="3600" spc="5" dirty="0" smtClean="0">
                <a:latin typeface="Times New Roman"/>
                <a:ea typeface="Calibri"/>
                <a:cs typeface="Times New Roman"/>
              </a:rPr>
              <a:t>.</a:t>
            </a:r>
            <a:endParaRPr lang="sk-SK" sz="3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93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3200" b="1" spc="5" dirty="0">
                <a:latin typeface="Times New Roman"/>
                <a:ea typeface="Calibri"/>
              </a:rPr>
              <a:t>V súvislosti s udalosťou vzkriesenia vznikli v minulosti medzi teológmi viaceré </a:t>
            </a:r>
            <a:r>
              <a:rPr lang="sk-SK" sz="3200" b="1" spc="5" dirty="0" smtClean="0">
                <a:latin typeface="Times New Roman"/>
                <a:ea typeface="Calibri"/>
              </a:rPr>
              <a:t>pochybné </a:t>
            </a:r>
            <a:r>
              <a:rPr lang="sk-SK" sz="3200" b="1" spc="5" dirty="0">
                <a:latin typeface="Times New Roman"/>
                <a:ea typeface="Calibri"/>
              </a:rPr>
              <a:t>teórie, ktoré sú biblickému chápaniu vzkriesenia mŕtvych </a:t>
            </a:r>
            <a:r>
              <a:rPr lang="sk-SK" sz="3200" b="1" i="1" spc="5" dirty="0">
                <a:latin typeface="Times New Roman"/>
                <a:ea typeface="Calibri"/>
              </a:rPr>
              <a:t>v</a:t>
            </a:r>
            <a:r>
              <a:rPr lang="sk-SK" sz="3200" b="1" spc="5" dirty="0">
                <a:latin typeface="Times New Roman"/>
                <a:ea typeface="Calibri"/>
              </a:rPr>
              <a:t> </a:t>
            </a:r>
            <a:r>
              <a:rPr lang="sk-SK" sz="3200" b="1" i="1" spc="5" dirty="0">
                <a:latin typeface="Times New Roman"/>
                <a:ea typeface="Calibri"/>
              </a:rPr>
              <a:t>posledný deň,</a:t>
            </a:r>
            <a:r>
              <a:rPr lang="sk-SK" sz="3200" b="1" spc="5" dirty="0">
                <a:latin typeface="Times New Roman"/>
                <a:ea typeface="Calibri"/>
              </a:rPr>
              <a:t> </a:t>
            </a:r>
            <a:r>
              <a:rPr lang="sk-SK" sz="3200" b="1" spc="5" dirty="0" smtClean="0">
                <a:latin typeface="Times New Roman"/>
                <a:ea typeface="Calibri"/>
              </a:rPr>
              <a:t>cudzie: </a:t>
            </a:r>
          </a:p>
          <a:p>
            <a:pPr algn="ctr">
              <a:lnSpc>
                <a:spcPct val="150000"/>
              </a:lnSpc>
            </a:pPr>
            <a:r>
              <a:rPr lang="sk-SK" sz="3600" b="1" dirty="0" err="1">
                <a:solidFill>
                  <a:srgbClr val="FF0000"/>
                </a:solidFill>
              </a:rPr>
              <a:t>Atemporalismus</a:t>
            </a:r>
            <a:r>
              <a:rPr lang="sk-SK" sz="3600" b="1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FF0000"/>
                </a:solidFill>
              </a:rPr>
              <a:t>(</a:t>
            </a:r>
            <a:r>
              <a:rPr lang="sk-SK" sz="3600" dirty="0" err="1">
                <a:solidFill>
                  <a:srgbClr val="FF0000"/>
                </a:solidFill>
              </a:rPr>
              <a:t>bezčasovosť</a:t>
            </a:r>
            <a:r>
              <a:rPr lang="sk-SK" sz="3600" dirty="0" smtClean="0">
                <a:solidFill>
                  <a:srgbClr val="FF0000"/>
                </a:solidFill>
              </a:rPr>
              <a:t>)</a:t>
            </a:r>
            <a:endParaRPr lang="sk-SK" sz="36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k-SK" sz="3600" b="1" dirty="0" smtClean="0">
                <a:solidFill>
                  <a:srgbClr val="FF0000"/>
                </a:solidFill>
              </a:rPr>
              <a:t>Zmŕtvychvstanie </a:t>
            </a:r>
            <a:r>
              <a:rPr lang="sk-SK" sz="3600" b="1" dirty="0">
                <a:solidFill>
                  <a:srgbClr val="FF0000"/>
                </a:solidFill>
              </a:rPr>
              <a:t>v smrti</a:t>
            </a:r>
            <a:endParaRPr lang="sk-SK" sz="36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k-SK" sz="3600" b="1" dirty="0">
                <a:solidFill>
                  <a:srgbClr val="FF0000"/>
                </a:solidFill>
              </a:rPr>
              <a:t>Kolektívne vzkriesenie</a:t>
            </a:r>
            <a:endParaRPr lang="sk-SK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948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" y="1176476"/>
            <a:ext cx="11674375" cy="54690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3600" b="1" dirty="0" err="1" smtClean="0">
                <a:solidFill>
                  <a:srgbClr val="FF0000"/>
                </a:solidFill>
              </a:rPr>
              <a:t>Atemporalismus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FF0000"/>
                </a:solidFill>
              </a:rPr>
              <a:t>(</a:t>
            </a:r>
            <a:r>
              <a:rPr lang="sk-SK" sz="3600" dirty="0" err="1">
                <a:solidFill>
                  <a:srgbClr val="FF0000"/>
                </a:solidFill>
              </a:rPr>
              <a:t>bezčasovosť</a:t>
            </a:r>
            <a:r>
              <a:rPr lang="sk-SK" sz="3600" dirty="0" smtClean="0">
                <a:solidFill>
                  <a:srgbClr val="FF0000"/>
                </a:solidFill>
              </a:rPr>
              <a:t>)</a:t>
            </a:r>
            <a:endParaRPr lang="sk-SK" sz="3600" dirty="0">
              <a:solidFill>
                <a:srgbClr val="FF0000"/>
              </a:solidFill>
            </a:endParaRPr>
          </a:p>
          <a:p>
            <a:pPr indent="180340" algn="just">
              <a:spcAft>
                <a:spcPts val="0"/>
              </a:spcAft>
            </a:pPr>
            <a:r>
              <a:rPr lang="sk-SK" sz="3200" dirty="0">
                <a:latin typeface="Times New Roman"/>
                <a:ea typeface="Calibri"/>
              </a:rPr>
              <a:t>Zástancovia tejto teórie tvrdia, že pre človeka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Calibri"/>
              </a:rPr>
              <a:t>hneď po smrti, čas prestáva celkom existovať</a:t>
            </a:r>
            <a:r>
              <a:rPr lang="sk-SK" sz="3200" b="1" dirty="0">
                <a:latin typeface="Times New Roman"/>
                <a:ea typeface="Calibri"/>
              </a:rPr>
              <a:t>.</a:t>
            </a:r>
            <a:r>
              <a:rPr lang="sk-SK" sz="3200" dirty="0">
                <a:latin typeface="Times New Roman"/>
                <a:ea typeface="Calibri"/>
              </a:rPr>
              <a:t> </a:t>
            </a:r>
            <a:endParaRPr lang="sk-SK" sz="3200" dirty="0" smtClean="0">
              <a:latin typeface="Times New Roman"/>
              <a:ea typeface="Calibri"/>
            </a:endParaRPr>
          </a:p>
          <a:p>
            <a:pPr lvl="1" indent="180340" algn="just"/>
            <a:r>
              <a:rPr lang="sk-SK" sz="3000" dirty="0" smtClean="0">
                <a:latin typeface="Times New Roman"/>
                <a:ea typeface="Calibri"/>
              </a:rPr>
              <a:t>Takéto </a:t>
            </a:r>
            <a:r>
              <a:rPr lang="sk-SK" sz="3000" dirty="0">
                <a:latin typeface="Times New Roman"/>
                <a:ea typeface="Calibri"/>
              </a:rPr>
              <a:t>učenie však odporuje zjavenej náuke o „očistci“ aj náuke </a:t>
            </a:r>
            <a:r>
              <a:rPr lang="sk-SK" sz="3000" dirty="0" smtClean="0">
                <a:latin typeface="Times New Roman"/>
                <a:ea typeface="Calibri"/>
              </a:rPr>
              <a:t>	o</a:t>
            </a:r>
            <a:r>
              <a:rPr lang="sk-SK" sz="3000" dirty="0">
                <a:latin typeface="Times New Roman"/>
                <a:ea typeface="Calibri"/>
              </a:rPr>
              <a:t> očakávaní vzkriesenia tela. </a:t>
            </a:r>
            <a:endParaRPr lang="sk-SK" sz="3000" dirty="0" smtClean="0">
              <a:latin typeface="Times New Roman"/>
              <a:ea typeface="Calibri"/>
            </a:endParaRPr>
          </a:p>
          <a:p>
            <a:pPr lvl="1" indent="180340" algn="just"/>
            <a:r>
              <a:rPr lang="sk-SK" sz="3000" dirty="0" smtClean="0">
                <a:latin typeface="Times New Roman"/>
                <a:ea typeface="Calibri"/>
              </a:rPr>
              <a:t>Výsledkom </a:t>
            </a:r>
            <a:r>
              <a:rPr lang="sk-SK" sz="3000" dirty="0" err="1">
                <a:latin typeface="Times New Roman"/>
                <a:ea typeface="Calibri"/>
              </a:rPr>
              <a:t>očistcového</a:t>
            </a:r>
            <a:r>
              <a:rPr lang="sk-SK" sz="3000" dirty="0">
                <a:latin typeface="Times New Roman"/>
                <a:ea typeface="Calibri"/>
              </a:rPr>
              <a:t> očisťovania je predsa zmena a tá so sebou </a:t>
            </a:r>
            <a:r>
              <a:rPr lang="sk-SK" sz="3000" dirty="0" smtClean="0">
                <a:latin typeface="Times New Roman"/>
                <a:ea typeface="Calibri"/>
              </a:rPr>
              <a:t>	nesie </a:t>
            </a:r>
            <a:r>
              <a:rPr lang="sk-SK" sz="3000" dirty="0">
                <a:latin typeface="Times New Roman"/>
                <a:ea typeface="Calibri"/>
              </a:rPr>
              <a:t>následnosť a </a:t>
            </a:r>
            <a:r>
              <a:rPr lang="sk-SK" sz="3000" b="1" dirty="0">
                <a:latin typeface="Times New Roman"/>
                <a:ea typeface="Calibri"/>
              </a:rPr>
              <a:t>následnosť tvorí</a:t>
            </a:r>
            <a:r>
              <a:rPr lang="sk-SK" sz="3000" dirty="0">
                <a:latin typeface="Times New Roman"/>
                <a:ea typeface="Calibri"/>
              </a:rPr>
              <a:t> </a:t>
            </a:r>
            <a:r>
              <a:rPr lang="sk-SK" sz="3000" b="1" dirty="0">
                <a:latin typeface="Times New Roman"/>
                <a:ea typeface="Calibri"/>
              </a:rPr>
              <a:t>podstatu času</a:t>
            </a:r>
            <a:r>
              <a:rPr lang="sk-SK" sz="3000" dirty="0">
                <a:latin typeface="Times New Roman"/>
                <a:ea typeface="Calibri"/>
              </a:rPr>
              <a:t>. </a:t>
            </a:r>
            <a:endParaRPr lang="sk-SK" sz="3000" dirty="0" smtClean="0">
              <a:latin typeface="Times New Roman"/>
              <a:ea typeface="Calibri"/>
            </a:endParaRPr>
          </a:p>
          <a:p>
            <a:pPr lvl="1" indent="180340" algn="just"/>
            <a:r>
              <a:rPr lang="sk-SK" sz="3000" dirty="0" smtClean="0">
                <a:latin typeface="Times New Roman"/>
                <a:ea typeface="Calibri"/>
              </a:rPr>
              <a:t>Podobne nemožno </a:t>
            </a:r>
            <a:r>
              <a:rPr lang="sk-SK" sz="3000" dirty="0">
                <a:latin typeface="Times New Roman"/>
                <a:ea typeface="Calibri"/>
              </a:rPr>
              <a:t>považovať za </a:t>
            </a:r>
            <a:r>
              <a:rPr lang="sk-SK" sz="3000" dirty="0" smtClean="0">
                <a:latin typeface="Times New Roman"/>
                <a:ea typeface="Calibri"/>
              </a:rPr>
              <a:t>pravé, telo</a:t>
            </a:r>
            <a:r>
              <a:rPr lang="sk-SK" sz="3000" dirty="0">
                <a:latin typeface="Times New Roman"/>
                <a:ea typeface="Calibri"/>
              </a:rPr>
              <a:t>, ktoré by bolo zbavené </a:t>
            </a:r>
            <a:r>
              <a:rPr lang="sk-SK" sz="3000" dirty="0" smtClean="0">
                <a:latin typeface="Times New Roman"/>
                <a:ea typeface="Calibri"/>
              </a:rPr>
              <a:t>	akejkoľvek </a:t>
            </a:r>
            <a:r>
              <a:rPr lang="sk-SK" sz="3000" dirty="0">
                <a:latin typeface="Times New Roman"/>
                <a:ea typeface="Calibri"/>
              </a:rPr>
              <a:t>časovosti, nakoľko aj Ježišovo vzkriesené telo využívalo </a:t>
            </a:r>
            <a:r>
              <a:rPr lang="sk-SK" sz="3000" dirty="0" smtClean="0">
                <a:latin typeface="Times New Roman"/>
                <a:ea typeface="Calibri"/>
              </a:rPr>
              <a:t>	istú </a:t>
            </a:r>
            <a:r>
              <a:rPr lang="sk-SK" sz="3000" dirty="0">
                <a:latin typeface="Times New Roman"/>
                <a:ea typeface="Calibri"/>
              </a:rPr>
              <a:t>formu stvoreného času, hoci mu už „otrocky“ nepodliehalo</a:t>
            </a:r>
            <a:r>
              <a:rPr lang="sk-SK" sz="3000" dirty="0" smtClean="0">
                <a:latin typeface="Times New Roman"/>
                <a:ea typeface="Calibri"/>
              </a:rPr>
              <a:t>.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30294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3600" b="1" dirty="0" smtClean="0">
                <a:solidFill>
                  <a:srgbClr val="FF0000"/>
                </a:solidFill>
              </a:rPr>
              <a:t>Zmŕtvychvstanie </a:t>
            </a:r>
            <a:r>
              <a:rPr lang="sk-SK" sz="3600" b="1" dirty="0">
                <a:solidFill>
                  <a:srgbClr val="FF0000"/>
                </a:solidFill>
              </a:rPr>
              <a:t>v smrti</a:t>
            </a:r>
            <a:endParaRPr lang="sk-SK" sz="3600" dirty="0">
              <a:solidFill>
                <a:srgbClr val="FF0000"/>
              </a:solidFill>
            </a:endParaRPr>
          </a:p>
          <a:p>
            <a:pPr indent="180340" algn="just">
              <a:spcAft>
                <a:spcPts val="0"/>
              </a:spcAft>
            </a:pPr>
            <a:r>
              <a:rPr lang="sk-SK" sz="3600" dirty="0" smtClean="0">
                <a:latin typeface="Times New Roman"/>
                <a:ea typeface="Calibri"/>
              </a:rPr>
              <a:t>Mylná teória ktorá hovorí</a:t>
            </a:r>
            <a:r>
              <a:rPr lang="sk-SK" sz="3600" dirty="0">
                <a:latin typeface="Times New Roman"/>
                <a:ea typeface="Calibri"/>
              </a:rPr>
              <a:t>, že </a:t>
            </a:r>
            <a:r>
              <a:rPr lang="sk-SK" sz="3600" dirty="0">
                <a:solidFill>
                  <a:srgbClr val="FF0000"/>
                </a:solidFill>
                <a:latin typeface="Times New Roman"/>
                <a:ea typeface="Calibri"/>
              </a:rPr>
              <a:t>zmŕtvychvstanie nastane pre každého človeka 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Calibri"/>
              </a:rPr>
              <a:t>v momente jeho smrti</a:t>
            </a:r>
            <a:r>
              <a:rPr lang="sk-SK" sz="3600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r>
              <a:rPr lang="sk-SK" sz="3600" dirty="0">
                <a:latin typeface="Times New Roman"/>
                <a:ea typeface="Calibri"/>
              </a:rPr>
              <a:t> </a:t>
            </a:r>
          </a:p>
          <a:p>
            <a:pPr indent="0" algn="just">
              <a:spcAft>
                <a:spcPts val="0"/>
              </a:spcAft>
              <a:buNone/>
            </a:pPr>
            <a:endParaRPr lang="sk-SK" sz="1000" b="1" dirty="0" smtClean="0">
              <a:latin typeface="Times New Roman"/>
              <a:ea typeface="Calibri"/>
            </a:endParaRPr>
          </a:p>
          <a:p>
            <a:pPr indent="180340" algn="just">
              <a:spcAft>
                <a:spcPts val="0"/>
              </a:spcAft>
            </a:pPr>
            <a:r>
              <a:rPr lang="sk-SK" sz="3600" b="1" dirty="0" smtClean="0">
                <a:latin typeface="Times New Roman"/>
                <a:ea typeface="Calibri"/>
              </a:rPr>
              <a:t>Pastoračne </a:t>
            </a:r>
            <a:r>
              <a:rPr lang="sk-SK" sz="3600" b="1" dirty="0">
                <a:latin typeface="Times New Roman"/>
                <a:ea typeface="Calibri"/>
              </a:rPr>
              <a:t>je veľmi nevhodné používať v príhovoroch tvrdenia typu</a:t>
            </a:r>
            <a:r>
              <a:rPr lang="sk-SK" sz="3600" dirty="0">
                <a:latin typeface="Times New Roman"/>
                <a:ea typeface="Calibri"/>
              </a:rPr>
              <a:t>: „Kým my pochovávame mŕtve telo, náš zosnulý je už vzkriesený</a:t>
            </a:r>
            <a:r>
              <a:rPr lang="sk-SK" sz="3600" dirty="0" smtClean="0">
                <a:latin typeface="Times New Roman"/>
                <a:ea typeface="Calibri"/>
              </a:rPr>
              <a:t>...“.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982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4188" y="365108"/>
            <a:ext cx="11674375" cy="63576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sk-SK" sz="800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sk-SK" sz="4000" b="1" dirty="0" smtClean="0">
                <a:solidFill>
                  <a:srgbClr val="FF0000"/>
                </a:solidFill>
              </a:rPr>
              <a:t>Zmŕtvychvstanie </a:t>
            </a:r>
            <a:r>
              <a:rPr lang="sk-SK" sz="4000" b="1" dirty="0">
                <a:solidFill>
                  <a:srgbClr val="FF0000"/>
                </a:solidFill>
              </a:rPr>
              <a:t>v </a:t>
            </a:r>
            <a:r>
              <a:rPr lang="sk-SK" sz="4000" b="1" dirty="0" smtClean="0">
                <a:solidFill>
                  <a:srgbClr val="FF0000"/>
                </a:solidFill>
              </a:rPr>
              <a:t>smrti</a:t>
            </a:r>
            <a:endParaRPr lang="sk-SK" sz="4000" dirty="0">
              <a:solidFill>
                <a:srgbClr val="FF0000"/>
              </a:solidFill>
            </a:endParaRP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Zmŕtvychvstanie sa v Novom Zákone nikdy nespája so samotným momentom smrti, naopak, spoločenstvo s Kristom v raji, áno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Veru, hovorím ti: Dnes budeš so mnou v raji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23, 43)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však ide evidentne o spoločenstvo duše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Kristom v raji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nakoľko telo spomínaného lotra v ten deň ešte stále viselo na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kríži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alebo spočívalo v hrobe. </a:t>
            </a:r>
          </a:p>
          <a:p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takomto spoločenstve túžil aj sv. Pavol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keď v liste 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Filipanom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napísal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„... </a:t>
            </a:r>
            <a:r>
              <a:rPr lang="x-none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túžim zomrieť a byť s Kristom, a to by bolo oveľa lepšie,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ale zostať v tele je zasa potrebnejšie pre vás</a:t>
            </a:r>
            <a:r>
              <a:rPr lang="x-none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Flp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21 – 24)</a:t>
            </a: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 vzkriesení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tela </a:t>
            </a:r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Pavol 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hovorí až v tretej kapitole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toho istého listu:</a:t>
            </a: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On mocou, ktorou si môže podmaniť všetko, </a:t>
            </a:r>
            <a:r>
              <a:rPr lang="x-none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pretvorí naše úbohé telo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aby sa stalo podobným jeho oslávenému telu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Flp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3, 21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3600" b="1" dirty="0" smtClean="0">
                <a:solidFill>
                  <a:srgbClr val="FF0000"/>
                </a:solidFill>
              </a:rPr>
              <a:t>Kolektívne </a:t>
            </a:r>
            <a:r>
              <a:rPr lang="sk-SK" sz="3600" b="1" dirty="0">
                <a:solidFill>
                  <a:srgbClr val="FF0000"/>
                </a:solidFill>
              </a:rPr>
              <a:t>vzkriesenie</a:t>
            </a:r>
            <a:endParaRPr lang="sk-SK" sz="3600" dirty="0">
              <a:solidFill>
                <a:srgbClr val="FF0000"/>
              </a:solidFill>
            </a:endParaRPr>
          </a:p>
          <a:p>
            <a:pPr lvl="1" algn="just">
              <a:lnSpc>
                <a:spcPct val="115000"/>
              </a:lnSpc>
            </a:pPr>
            <a:r>
              <a:rPr lang="sk-SK" sz="3000" b="1" dirty="0">
                <a:latin typeface="Times New Roman"/>
                <a:ea typeface="Calibri"/>
                <a:cs typeface="Times New Roman"/>
              </a:rPr>
              <a:t>V dejinách sa vyskytla </a:t>
            </a:r>
            <a:r>
              <a:rPr lang="sk-SK" sz="3000" b="1" dirty="0" smtClean="0">
                <a:latin typeface="Times New Roman"/>
                <a:ea typeface="Calibri"/>
                <a:cs typeface="Times New Roman"/>
              </a:rPr>
              <a:t>aj teória </a:t>
            </a:r>
            <a:r>
              <a:rPr lang="sk-SK" sz="3000" b="1" dirty="0">
                <a:latin typeface="Times New Roman"/>
                <a:ea typeface="Calibri"/>
                <a:cs typeface="Times New Roman"/>
              </a:rPr>
              <a:t>akéhosi </a:t>
            </a:r>
            <a:r>
              <a:rPr lang="sk-SK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kolektívneho vzkriesenia mimo čas.</a:t>
            </a:r>
            <a:endParaRPr lang="sk-SK" b="1" dirty="0">
              <a:latin typeface="Calibri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</a:pPr>
            <a:r>
              <a:rPr lang="sk-SK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Tá je však tiež cudzia biblickému ponímaniu vzkriesenia</a:t>
            </a:r>
            <a:r>
              <a:rPr lang="sk-SK" sz="3000" dirty="0">
                <a:latin typeface="Times New Roman"/>
                <a:ea typeface="Calibri"/>
                <a:cs typeface="Times New Roman"/>
              </a:rPr>
              <a:t>, ktoré </a:t>
            </a:r>
            <a:r>
              <a:rPr lang="sk-SK" sz="3000" b="1" dirty="0">
                <a:latin typeface="Times New Roman"/>
                <a:ea typeface="Calibri"/>
                <a:cs typeface="Times New Roman"/>
              </a:rPr>
              <a:t>je vždy chápané ako individuálne a vyhradené pre posledný deň na konci časov: </a:t>
            </a:r>
            <a:endParaRPr lang="sk-SK" b="1" dirty="0">
              <a:latin typeface="Calibri"/>
              <a:ea typeface="Calibri"/>
              <a:cs typeface="Times New Roman"/>
            </a:endParaRPr>
          </a:p>
          <a:p>
            <a:pPr lvl="2"/>
            <a:r>
              <a:rPr lang="sk-SK" sz="2700" b="1" i="1" dirty="0">
                <a:solidFill>
                  <a:srgbClr val="080000"/>
                </a:solidFill>
                <a:latin typeface="Times New Roman"/>
                <a:ea typeface="Times New Roman"/>
              </a:rPr>
              <a:t>„</a:t>
            </a:r>
            <a:r>
              <a:rPr lang="x-none" sz="2700" b="1" i="1">
                <a:solidFill>
                  <a:srgbClr val="080000"/>
                </a:solidFill>
                <a:latin typeface="Times New Roman"/>
                <a:ea typeface="Times New Roman"/>
              </a:rPr>
              <a:t>Veď ako všetci umierajú v Adamovi, tak zasa všetci ožijú v Kristovi. </a:t>
            </a:r>
            <a:r>
              <a:rPr lang="x-none" sz="2700" b="1" i="1" u="sng">
                <a:solidFill>
                  <a:srgbClr val="080000"/>
                </a:solidFill>
                <a:latin typeface="Times New Roman"/>
                <a:ea typeface="Times New Roman"/>
              </a:rPr>
              <a:t>Ale každý v poradí, aké mu patrí</a:t>
            </a:r>
            <a:r>
              <a:rPr lang="x-none" sz="2700" b="1" i="1">
                <a:solidFill>
                  <a:srgbClr val="080000"/>
                </a:solidFill>
                <a:latin typeface="Times New Roman"/>
                <a:ea typeface="Times New Roman"/>
              </a:rPr>
              <a:t>: prvotinou je Kristus; potom, pri jeho príchode, tí, čo patria Kristovi. A potom bude koniec</a:t>
            </a:r>
            <a:r>
              <a:rPr lang="sk-SK" sz="2700" b="1" i="1" dirty="0" smtClean="0">
                <a:solidFill>
                  <a:srgbClr val="080000"/>
                </a:solidFill>
                <a:latin typeface="Times New Roman"/>
                <a:ea typeface="Times New Roman"/>
              </a:rPr>
              <a:t>.“  </a:t>
            </a:r>
            <a:r>
              <a:rPr lang="sk-SK" sz="2000" dirty="0" smtClean="0">
                <a:solidFill>
                  <a:srgbClr val="080000"/>
                </a:solidFill>
                <a:latin typeface="Times New Roman"/>
                <a:ea typeface="Times New Roman"/>
              </a:rPr>
              <a:t>(</a:t>
            </a:r>
            <a:r>
              <a:rPr lang="x-none" sz="2000" i="1">
                <a:latin typeface="Times New Roman"/>
                <a:ea typeface="Times New Roman"/>
              </a:rPr>
              <a:t>1Kor</a:t>
            </a:r>
            <a:r>
              <a:rPr lang="x-none" sz="2000">
                <a:latin typeface="Times New Roman"/>
                <a:ea typeface="Times New Roman"/>
              </a:rPr>
              <a:t> 15</a:t>
            </a:r>
            <a:r>
              <a:rPr lang="sk-SK" sz="2000" dirty="0">
                <a:latin typeface="Times New Roman"/>
                <a:ea typeface="Times New Roman"/>
              </a:rPr>
              <a:t>, </a:t>
            </a:r>
            <a:r>
              <a:rPr lang="x-none" sz="2000">
                <a:latin typeface="Times New Roman"/>
                <a:ea typeface="Times New Roman"/>
              </a:rPr>
              <a:t>22</a:t>
            </a:r>
            <a:r>
              <a:rPr lang="sk-SK" sz="2000" dirty="0">
                <a:latin typeface="Times New Roman"/>
                <a:ea typeface="Times New Roman"/>
              </a:rPr>
              <a:t>-27; </a:t>
            </a:r>
            <a:r>
              <a:rPr lang="sk-SK" sz="2000" i="1" dirty="0" err="1">
                <a:latin typeface="Times New Roman"/>
                <a:ea typeface="Times New Roman"/>
              </a:rPr>
              <a:t>Dt</a:t>
            </a:r>
            <a:r>
              <a:rPr lang="sk-SK" sz="2000" dirty="0">
                <a:latin typeface="Times New Roman"/>
                <a:ea typeface="Times New Roman"/>
              </a:rPr>
              <a:t> 31, 29</a:t>
            </a:r>
            <a:r>
              <a:rPr lang="sk-SK" sz="2000" dirty="0">
                <a:solidFill>
                  <a:srgbClr val="080000"/>
                </a:solidFill>
                <a:latin typeface="Times New Roman"/>
                <a:ea typeface="Times New Roman"/>
              </a:rPr>
              <a:t>)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sz="2800" dirty="0">
                <a:latin typeface="Times New Roman"/>
                <a:ea typeface="Calibri"/>
                <a:cs typeface="Times New Roman"/>
              </a:rPr>
              <a:t>Na základe spomenutých skutočností, ako aj na základe náuky sv. Pavla o budúcom vzkriesení veriacich v prvom liste </a:t>
            </a:r>
            <a:r>
              <a:rPr lang="sk-SK" sz="2800" dirty="0" smtClean="0">
                <a:latin typeface="Times New Roman"/>
                <a:ea typeface="Calibri"/>
                <a:cs typeface="Times New Roman"/>
              </a:rPr>
              <a:t>Solúnčanom, </a:t>
            </a:r>
            <a:r>
              <a:rPr lang="sk-SK" sz="2800" dirty="0">
                <a:latin typeface="Times New Roman"/>
                <a:ea typeface="Calibri"/>
                <a:cs typeface="Times New Roman"/>
              </a:rPr>
              <a:t>sa dá predpokladať, že </a:t>
            </a:r>
            <a:r>
              <a:rPr lang="sk-SK" sz="28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čas, ako taký, po smrti tela neprestane existovať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iba stratí svoj typický pozemský charakter, či zmysel</a:t>
            </a:r>
            <a:r>
              <a:rPr lang="sk-SK" sz="2800" dirty="0">
                <a:latin typeface="Times New Roman"/>
                <a:ea typeface="Calibri"/>
                <a:cs typeface="Times New Roman"/>
              </a:rPr>
              <a:t>: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sk-SK" sz="8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i="1" dirty="0">
                <a:latin typeface="Times New Roman"/>
                <a:ea typeface="Calibri"/>
                <a:cs typeface="Times New Roman"/>
              </a:rPr>
              <a:t>„</a:t>
            </a:r>
            <a:r>
              <a:rPr lang="sk-SK" sz="2800" i="1" dirty="0">
                <a:latin typeface="Times New Roman"/>
                <a:ea typeface="Calibri"/>
                <a:cs typeface="Times New Roman"/>
              </a:rPr>
              <a:t>My, čo žijeme a zostaneme až do Pánovho príchodu, </a:t>
            </a:r>
            <a:r>
              <a:rPr lang="sk-SK" sz="2800" i="1" u="sng" dirty="0">
                <a:latin typeface="Times New Roman"/>
                <a:ea typeface="Calibri"/>
                <a:cs typeface="Times New Roman"/>
              </a:rPr>
              <a:t>nepredídeme tých, čo </a:t>
            </a:r>
            <a:r>
              <a:rPr lang="sk-SK" sz="2800" i="1" u="sng" dirty="0" err="1">
                <a:latin typeface="Times New Roman"/>
                <a:ea typeface="Calibri"/>
                <a:cs typeface="Times New Roman"/>
              </a:rPr>
              <a:t>zosnuli</a:t>
            </a:r>
            <a:r>
              <a:rPr lang="sk-SK" sz="2800" i="1" dirty="0">
                <a:latin typeface="Times New Roman"/>
                <a:ea typeface="Calibri"/>
                <a:cs typeface="Times New Roman"/>
              </a:rPr>
              <a:t>. Lebo na povel, na hlas archanjela a zvuk Božej poľnice sám Pán zostúpi z neba </a:t>
            </a:r>
            <a:r>
              <a:rPr lang="sk-SK" sz="2800" i="1" u="sng" dirty="0">
                <a:latin typeface="Times New Roman"/>
                <a:ea typeface="Calibri"/>
                <a:cs typeface="Times New Roman"/>
              </a:rPr>
              <a:t>a tí, čo umreli v Kristovi, vstanú prví. Potom my, čo žijeme a zostaneme</a:t>
            </a:r>
            <a:r>
              <a:rPr lang="sk-SK" sz="2800" i="1" dirty="0">
                <a:latin typeface="Times New Roman"/>
                <a:ea typeface="Calibri"/>
                <a:cs typeface="Times New Roman"/>
              </a:rPr>
              <a:t>, budeme spolu s nimi v oblakoch uchvátení do vzduchu v ústrety Pánovi, a tak budeme navždy s Pánom</a:t>
            </a:r>
            <a:r>
              <a:rPr lang="sk-SK" i="1" dirty="0">
                <a:latin typeface="Times New Roman"/>
                <a:ea typeface="Calibri"/>
                <a:cs typeface="Times New Roman"/>
              </a:rPr>
              <a:t>.“</a:t>
            </a:r>
            <a:r>
              <a:rPr lang="sk-SK" dirty="0">
                <a:latin typeface="Times New Roman"/>
                <a:ea typeface="Calibri"/>
                <a:cs typeface="Times New Roman"/>
              </a:rPr>
              <a:t> </a:t>
            </a:r>
            <a:r>
              <a:rPr lang="sk-SK" sz="2200" dirty="0" smtClean="0">
                <a:latin typeface="Calibri"/>
                <a:ea typeface="Calibri"/>
                <a:cs typeface="Times New Roman"/>
              </a:rPr>
              <a:t>		</a:t>
            </a:r>
            <a:r>
              <a:rPr lang="sk-SK" dirty="0" smtClean="0">
                <a:latin typeface="Times New Roman"/>
                <a:ea typeface="Calibri"/>
              </a:rPr>
              <a:t>(</a:t>
            </a:r>
            <a:r>
              <a:rPr lang="sk-SK" i="1" dirty="0">
                <a:latin typeface="Times New Roman"/>
                <a:ea typeface="Calibri"/>
              </a:rPr>
              <a:t>1Sol</a:t>
            </a:r>
            <a:r>
              <a:rPr lang="sk-SK" dirty="0">
                <a:latin typeface="Times New Roman"/>
                <a:ea typeface="Calibri"/>
              </a:rPr>
              <a:t> 4, 13-18)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 indent="180340">
              <a:spcAft>
                <a:spcPts val="0"/>
              </a:spcAft>
            </a:pP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Podľa slov samého Krista a následného svedectva jeho apoštolov, </a:t>
            </a:r>
            <a:r>
              <a:rPr lang="sk-SK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Ježiš nielenže vstal z mŕtvych, ale on sám je „</a:t>
            </a:r>
            <a:r>
              <a:rPr lang="sk-SK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vzkriesenie a život</a:t>
            </a:r>
            <a:r>
              <a:rPr lang="sk-SK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 svojím zmŕtvychvstaním a prísľubom nášho zmŕtvychvstania sa stal živou nádejou budúceho vzkriesenia všetkých ľudí</a:t>
            </a:r>
            <a:r>
              <a:rPr lang="sk-SK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sk-SK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sk-SK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Preto 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kresťania počnúc od apoštolov až po dnes, vo svojom vyznávaní viery vyznávajú nie len vieru v Ježišovo zmŕtvychvstanie </a:t>
            </a:r>
            <a:r>
              <a:rPr lang="sk-SK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podľa Písem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sk-SK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ale s vierou očakávajú aj vzkriesenie mŕtvych a život budúceho veku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2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 v prameňoch viery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9946" y="1163599"/>
            <a:ext cx="11674375" cy="5295156"/>
          </a:xfrm>
        </p:spPr>
        <p:txBody>
          <a:bodyPr>
            <a:noAutofit/>
          </a:bodyPr>
          <a:lstStyle/>
          <a:p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v </a:t>
            </a:r>
            <a:r>
              <a:rPr lang="sk-SK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Starom Zákone</a:t>
            </a:r>
            <a:r>
              <a:rPr lang="sk-SK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badať progresívny vývoj viery vo vzkriesenie mŕtvych.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Proroci </a:t>
            </a:r>
            <a:r>
              <a:rPr lang="sk-SK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Ozeáš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sk-SK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Ezechiel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používali obraz vzkriesenia len ako analógiu k vyslobodeniu Izraelského ľudu z hriechov a zo zajatia: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sk-SK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Vyslobodím ich z moci podsvetia, od smrti ich vykúpim. Kde je tvoj mor, smrť, kde tvoja nákaza, podsvetie? Súcit sa schová pred mojím zrakom</a:t>
            </a:r>
            <a:r>
              <a:rPr lang="sk-SK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r>
              <a:rPr lang="sk-SK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13, 14)</a:t>
            </a:r>
          </a:p>
          <a:p>
            <a:pPr lvl="1"/>
            <a:r>
              <a:rPr lang="sk-SK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Oživenie </a:t>
            </a:r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kostí z </a:t>
            </a:r>
            <a:r>
              <a:rPr lang="sk-SK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Ezechielovho</a:t>
            </a:r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videnia predstavuje oživenie Izraelského národa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ktorý v zajatí už akoby celkom odumrel a stratil nádej, že ešte vôbec bude niekedy národom.</a:t>
            </a:r>
            <a:endParaRPr lang="sk-SK" sz="3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Frantisek\Dropbox\FF kazne\Kázne SK f\Dogmatika FF 2015\Vyučovanie v Seminári FF 2015\Doktorát Košice 2017\Obr. do prezentácie projektu\Vzkrieseni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-50893"/>
            <a:ext cx="10972800" cy="6937408"/>
          </a:xfrm>
          <a:prstGeom prst="rect">
            <a:avLst/>
          </a:prstGeom>
          <a:noFill/>
          <a:effectLst>
            <a:softEdge rad="635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606721" y="167678"/>
            <a:ext cx="6701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„Ja som vzkriesenie a život...“</a:t>
            </a:r>
          </a:p>
        </p:txBody>
      </p:sp>
    </p:spTree>
    <p:extLst>
      <p:ext uri="{BB962C8B-B14F-4D97-AF65-F5344CB8AC3E}">
        <p14:creationId xmlns:p14="http://schemas.microsoft.com/office/powerpoint/2010/main" val="42212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 v prameňoch viery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9946" y="1163599"/>
            <a:ext cx="11674375" cy="5295156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</a:pPr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Archanjel Michal v Danielovom proroctve predpovedá už nie len vzkriesenie spravodlivých, ale aj bez­božných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 zreteľne tu hovorí o zmŕtvychvstaní tiel:</a:t>
            </a:r>
            <a:endParaRPr lang="sk-SK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spcAft>
                <a:spcPts val="1000"/>
              </a:spcAft>
            </a:pPr>
            <a:r>
              <a:rPr lang="sk-SK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x-none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 mnohí z tých, čo spia v prachu zeme, sa zobudia; niektorí na večný život, iní na hanbu a večnú potupu.</a:t>
            </a:r>
            <a:r>
              <a:rPr lang="sk-SK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sk-SK" sz="1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sk-SK" sz="18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Dan</a:t>
            </a:r>
            <a:r>
              <a:rPr lang="sk-SK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12, 2)</a:t>
            </a:r>
          </a:p>
          <a:p>
            <a:pPr algn="just">
              <a:spcAft>
                <a:spcPts val="1000"/>
              </a:spcAft>
            </a:pPr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Podobne 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aj druhá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kniha </a:t>
            </a:r>
            <a:r>
              <a:rPr lang="sk-SK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Makabejcov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svedčí o prítomnosti viery starozákonného ľudu vo vzkriesenie mŕtvych, keď 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opisuje vyznania siedmych hebrejských bratov, mučených pre vieru: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sk-SK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1" algn="just">
              <a:spcAft>
                <a:spcPts val="1000"/>
              </a:spcAft>
            </a:pPr>
            <a:r>
              <a:rPr lang="sk-SK" sz="2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</a:t>
            </a:r>
            <a:r>
              <a:rPr lang="sk-SK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Ty zlostník, odstraňuješ nás síce z časného života, ale Pán vesmíru, pre ktorého zákony zomierame vzkriesi nás pre večný život."</a:t>
            </a:r>
            <a:r>
              <a:rPr lang="sk-SK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2Mak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7, 9</a:t>
            </a:r>
            <a:r>
              <a:rPr lang="sk-SK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lvl="1" algn="just">
              <a:spcAft>
                <a:spcPts val="1000"/>
              </a:spcAft>
            </a:pPr>
            <a:r>
              <a:rPr lang="sk-SK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sk-SK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"Pod ľudským násilím spokojne zomiera ten, komu Boh vlieva nádej, že ho opäť vzkriesi</a:t>
            </a:r>
            <a:r>
              <a:rPr lang="sk-SK" sz="2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.“</a:t>
            </a:r>
            <a:r>
              <a:rPr lang="sk-SK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sk-SK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2Mak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7, 14</a:t>
            </a:r>
            <a:r>
              <a:rPr lang="sk-SK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sk-SK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 v prameňoch viery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9946" y="1369661"/>
            <a:ext cx="11674375" cy="529515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sk-SK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 Novom Zákone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sám Ježiš vyvracia popieranie </a:t>
            </a:r>
            <a:r>
              <a:rPr lang="sk-SK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zmŕtvychvstania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 </a:t>
            </a:r>
            <a:r>
              <a:rPr lang="sk-SK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sk-SK" sz="3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aducejov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2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sk-SK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Mýlite sa, lebo nepoznáte Písmo ani Božiu moc. Pri vzkriesení sa ľudia neženia, ani nevydávajú, ale sú ako anjeli v nebi.”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800" i="1" dirty="0" err="1" smtClean="0">
                <a:latin typeface="Times New Roman"/>
                <a:ea typeface="Calibri"/>
                <a:cs typeface="Times New Roman"/>
              </a:rPr>
              <a:t>Mt</a:t>
            </a:r>
            <a:r>
              <a:rPr lang="sk-SK" sz="28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k-SK" sz="2800" dirty="0">
                <a:latin typeface="Times New Roman"/>
                <a:ea typeface="Calibri"/>
                <a:cs typeface="Times New Roman"/>
              </a:rPr>
              <a:t>22, 29-30)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sk-SK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Ježiš 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otvrdzuje aj predpoklady starozákonnej viery a 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učí, že vzkriesení budú nie len spravodlivých, ale aj bezbožní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sk-SK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„A vyjdú: tí, čo robili dobre, budú vzkriesení pre život a tí, čo páchali zlo, budú vzkriesení na odsúdenie.”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sk-SK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Jn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 5, 29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73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 v prameňoch viery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" y="1446935"/>
            <a:ext cx="11674375" cy="5295156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Tým, čo v neho uveria, Ježiš výslovne sľubuje život po smrti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Ja som vzkriesenie a život. „Kto verí vo mňa, bude žiť, aj keď umrie.“ 	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Jn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11, 25</a:t>
            </a:r>
            <a:r>
              <a:rPr lang="sk-SK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Pre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sv. Pavla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je Ježišovo vzkriesenie príčinou i modelom nášho budúceho vzkriesenia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Veď ako všetci umierajú v Adamovi, tak zasa všetci ožijú v Kristovi.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sk-SK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1Kor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15, 20-22)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sz="22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keď vo vás prebýva Duch toho, ktorý vzkriesil Ježiša z mŕtvych, potom</a:t>
            </a:r>
            <a:r>
              <a:rPr lang="sk-SK" sz="2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ten, čo vzkriesil z mŕtvych Krista, </a:t>
            </a:r>
            <a:r>
              <a:rPr lang="sk-SK" sz="220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oživí aj vaše smrteľné telá skrze svojho Ducha, ktorý prebýva vo vás</a:t>
            </a:r>
            <a:r>
              <a:rPr lang="sk-SK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.“</a:t>
            </a:r>
            <a:r>
              <a:rPr lang="sk-SK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								(</a:t>
            </a:r>
            <a:r>
              <a:rPr lang="sk-SK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Rim</a:t>
            </a:r>
            <a:r>
              <a:rPr lang="sk-SK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8, 11</a:t>
            </a:r>
            <a:r>
              <a:rPr lang="sk-SK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sk-SK" sz="2200" dirty="0">
              <a:latin typeface="Calibri"/>
              <a:ea typeface="Calibri"/>
              <a:cs typeface="Times New Roman"/>
            </a:endParaRPr>
          </a:p>
          <a:p>
            <a:r>
              <a:rPr lang="sk-SK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Podobne 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</a:rPr>
              <a:t>aj mnohí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Cirkevný otcovia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sk-SK" sz="2800" dirty="0">
                <a:latin typeface="Times New Roman"/>
                <a:ea typeface="Calibri"/>
              </a:rPr>
              <a:t>Justín, </a:t>
            </a:r>
            <a:r>
              <a:rPr lang="sk-SK" sz="2800" dirty="0" err="1">
                <a:latin typeface="Times New Roman"/>
                <a:ea typeface="Calibri"/>
              </a:rPr>
              <a:t>Atenagoras</a:t>
            </a:r>
            <a:r>
              <a:rPr lang="sk-SK" sz="2800" dirty="0">
                <a:latin typeface="Times New Roman"/>
                <a:ea typeface="Calibri"/>
              </a:rPr>
              <a:t> </a:t>
            </a:r>
            <a:r>
              <a:rPr lang="sk-SK" sz="2800" dirty="0" err="1">
                <a:latin typeface="Times New Roman"/>
                <a:ea typeface="Calibri"/>
              </a:rPr>
              <a:t>di</a:t>
            </a:r>
            <a:r>
              <a:rPr lang="sk-SK" sz="2800" dirty="0">
                <a:latin typeface="Times New Roman"/>
                <a:ea typeface="Calibri"/>
              </a:rPr>
              <a:t> </a:t>
            </a:r>
            <a:r>
              <a:rPr lang="sk-SK" sz="2800" dirty="0" err="1">
                <a:latin typeface="Times New Roman"/>
                <a:ea typeface="Calibri"/>
              </a:rPr>
              <a:t>Atene</a:t>
            </a:r>
            <a:r>
              <a:rPr lang="sk-SK" sz="2800" dirty="0">
                <a:latin typeface="Times New Roman"/>
                <a:ea typeface="Calibri"/>
              </a:rPr>
              <a:t>, </a:t>
            </a:r>
            <a:r>
              <a:rPr lang="sk-SK" sz="2800" dirty="0" err="1">
                <a:latin typeface="Times New Roman"/>
                <a:ea typeface="Calibri"/>
              </a:rPr>
              <a:t>Tertullián</a:t>
            </a:r>
            <a:r>
              <a:rPr lang="sk-SK" sz="2800" dirty="0">
                <a:latin typeface="Times New Roman"/>
                <a:ea typeface="Calibri"/>
              </a:rPr>
              <a:t>, </a:t>
            </a:r>
            <a:r>
              <a:rPr lang="sk-SK" sz="2800" dirty="0" err="1">
                <a:latin typeface="Times New Roman"/>
                <a:ea typeface="Calibri"/>
              </a:rPr>
              <a:t>Origenes</a:t>
            </a:r>
            <a:r>
              <a:rPr lang="sk-SK" sz="2800" dirty="0">
                <a:latin typeface="Times New Roman"/>
                <a:ea typeface="Calibri"/>
              </a:rPr>
              <a:t>, Gregor </a:t>
            </a:r>
            <a:r>
              <a:rPr lang="sk-SK" sz="2800" dirty="0" err="1">
                <a:latin typeface="Times New Roman"/>
                <a:ea typeface="Calibri"/>
              </a:rPr>
              <a:t>Nissenský</a:t>
            </a:r>
            <a:r>
              <a:rPr lang="sk-SK" sz="2800" dirty="0">
                <a:latin typeface="Times New Roman"/>
                <a:ea typeface="Calibri"/>
              </a:rPr>
              <a:t>) 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</a:rPr>
              <a:t>obhajovali učenie Cirkvi o zmŕtvychvstaní, proti rôznym bludárom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sk-SK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Rozumové argumenty vzkriesenia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5704" y="1318146"/>
            <a:ext cx="11442555" cy="5539854"/>
          </a:xfrm>
        </p:spPr>
        <p:txBody>
          <a:bodyPr>
            <a:noAutofit/>
          </a:bodyPr>
          <a:lstStyle/>
          <a:p>
            <a:pPr indent="180340">
              <a:spcAft>
                <a:spcPts val="0"/>
              </a:spcAft>
            </a:pPr>
            <a:endParaRPr lang="sk-SK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 indent="180340" algn="just"/>
            <a:r>
              <a:rPr lang="sk-SK" sz="3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Prirodzený </a:t>
            </a:r>
            <a:r>
              <a:rPr lang="sk-SK" sz="3400" b="1" dirty="0">
                <a:solidFill>
                  <a:srgbClr val="000000"/>
                </a:solidFill>
                <a:latin typeface="Times New Roman"/>
                <a:ea typeface="Times New Roman"/>
              </a:rPr>
              <a:t>rozum nemôže predložiť žiaden presvedčivý dôkaz </a:t>
            </a:r>
            <a:r>
              <a:rPr lang="sk-SK" sz="3400" dirty="0">
                <a:solidFill>
                  <a:srgbClr val="000000"/>
                </a:solidFill>
                <a:latin typeface="Times New Roman"/>
                <a:ea typeface="Times New Roman"/>
              </a:rPr>
              <a:t>o skutočnosti vzkriesenia, pretože</a:t>
            </a:r>
            <a:r>
              <a:rPr lang="sk-SK" sz="3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k-SK" sz="3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ide o skutočnosť nadprirodzenú</a:t>
            </a:r>
            <a:r>
              <a:rPr lang="sk-SK" sz="34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sk-SK" sz="3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sk-SK" sz="34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1" indent="180340" algn="just"/>
            <a:r>
              <a:rPr lang="sk-SK" sz="3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Skutočnosť </a:t>
            </a:r>
            <a:r>
              <a:rPr lang="sk-SK" sz="3400" b="1" dirty="0">
                <a:solidFill>
                  <a:srgbClr val="FF0000"/>
                </a:solidFill>
                <a:latin typeface="Times New Roman"/>
                <a:ea typeface="Times New Roman"/>
              </a:rPr>
              <a:t>vzkriesenia sa prijíma </a:t>
            </a:r>
            <a:r>
              <a:rPr lang="sk-SK" sz="3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iba nadprirodzenou vierou</a:t>
            </a:r>
            <a:r>
              <a:rPr lang="sk-SK" sz="3400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sk-SK" sz="3400" dirty="0">
                <a:solidFill>
                  <a:srgbClr val="000000"/>
                </a:solidFill>
                <a:latin typeface="Times New Roman"/>
                <a:ea typeface="Times New Roman"/>
              </a:rPr>
              <a:t>Vierou v Ježišove slová o vzkriesení a v slová apoštolov, ktorí sa stali svedkami už vzkrieseného Krista.</a:t>
            </a:r>
            <a:r>
              <a:rPr lang="sk-SK" dirty="0"/>
              <a:t> </a:t>
            </a:r>
            <a:endParaRPr lang="sk-SK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37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Rozumové argumenty vzkriesenia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5704" y="1318146"/>
            <a:ext cx="11442555" cy="553985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sk-SK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sk-SK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Prirodzený </a:t>
            </a:r>
            <a:r>
              <a:rPr lang="sk-SK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rozum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môže dokázať iba priliehavosť skutočnosti </a:t>
            </a: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	vzkriesenia</a:t>
            </a:r>
            <a:r>
              <a:rPr lang="sk-SK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a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to z dvoch </a:t>
            </a:r>
            <a:r>
              <a:rPr lang="sk-SK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dôvodov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Z prirodzenej jednoty tela a duše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Ak má duša človeka žiť večné a byť dokonale šťastná, 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nebolo by pre ňu 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prirodzené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keby žila večne bez tela, ktoré 	k nej prirodzene patrí.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Z idei spravodlivej odmeny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Dobré alebo zlé skutky konalo aj telo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nie len duša, preto, 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prežívanie 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večnej 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blaženosti alebo zatratenia si zaslúži aj telo, nie len duša</a:t>
            </a:r>
            <a:r>
              <a:rPr lang="sk-SK" sz="28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sk-SK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5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Rozumové argumenty vzkriesenia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5704" y="1318146"/>
            <a:ext cx="11442555" cy="553985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sk-SK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sk-SK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	</a:t>
            </a:r>
            <a:r>
              <a:rPr lang="sk-SK" sz="2800" b="1" u="sng" spc="-30" dirty="0" smtClean="0">
                <a:solidFill>
                  <a:srgbClr val="FF0000"/>
                </a:solidFill>
                <a:latin typeface="Times New Roman"/>
                <a:ea typeface="Times New Roman"/>
              </a:rPr>
              <a:t>Rozum</a:t>
            </a:r>
            <a:r>
              <a:rPr lang="sk-SK" sz="2800" u="sng" spc="-3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sk-SK" sz="2800" b="1" u="sng" spc="-30" dirty="0">
                <a:solidFill>
                  <a:srgbClr val="FF0000"/>
                </a:solidFill>
                <a:latin typeface="Times New Roman"/>
                <a:ea typeface="Times New Roman"/>
              </a:rPr>
              <a:t>osvietený vierou</a:t>
            </a:r>
            <a:r>
              <a:rPr lang="sk-SK" sz="2800" spc="-30" dirty="0">
                <a:solidFill>
                  <a:srgbClr val="FF0000"/>
                </a:solidFill>
                <a:latin typeface="Times New Roman"/>
                <a:ea typeface="Times New Roman"/>
              </a:rPr>
              <a:t>, má pre svoje presvedčenie o existencii </a:t>
            </a:r>
            <a:r>
              <a:rPr lang="sk-SK" sz="2800" spc="-30" dirty="0" smtClean="0">
                <a:solidFill>
                  <a:srgbClr val="FF0000"/>
                </a:solidFill>
                <a:latin typeface="Times New Roman"/>
                <a:ea typeface="Times New Roman"/>
              </a:rPr>
              <a:t>	zmŕtvychvstania </a:t>
            </a:r>
            <a:r>
              <a:rPr lang="sk-SK" sz="2800" b="1" spc="-30" dirty="0">
                <a:solidFill>
                  <a:srgbClr val="FF0000"/>
                </a:solidFill>
                <a:latin typeface="Times New Roman"/>
                <a:ea typeface="Times New Roman"/>
              </a:rPr>
              <a:t>ďalšie tri motívy</a:t>
            </a:r>
            <a:r>
              <a:rPr lang="sk-SK" sz="2800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1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Dokonalosť Kristom uskutočneného vykúpenia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Nakoľko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Kristus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prišiel na svet vykúpiť </a:t>
            </a:r>
            <a:r>
              <a:rPr lang="sk-SK" sz="28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človeka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, nie len jeho dušu.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k-SK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2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2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Rovnaká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prirodzenosť členov mystického tela - Cirkvi s Kristom, </a:t>
            </a: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	    jeho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Hlavou</a:t>
            </a:r>
            <a:endParaRPr lang="sk-SK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1"/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Kristus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totiž vzal na seba </a:t>
            </a:r>
            <a:r>
              <a:rPr lang="sk-SK" sz="28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ľudskú prirodzenosť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sk-SK" sz="28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nie inú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</a:rPr>
              <a:t>Tak sa nám – ľuďom stal podobným vo všetkom, okrem hriechu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sk-SK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Preto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ak On, ako skutočný človek zomrel a vstal z mŕtvych, tak aj my raz vstaneme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. Boh totiž neumiera a preto ani nevstáva z mŕtvych. Ale ak Ježiš umrel a vstal z mŕtvych, tak iba ako človek.</a:t>
            </a:r>
            <a:endParaRPr lang="sk-SK" sz="2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95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Rozumové argumenty vzkriesenia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3.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Posvätenie ľudského tela cez sviatosti, zvlášť skrze Eucharistiu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Ježiš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sk-S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Kafarnaume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vyhlásil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je moje telo a pije moju krv, má večný život a </a:t>
            </a:r>
            <a:r>
              <a:rPr lang="sk-SK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ho vzkriesim v posledný deň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Lebo moje telo je pravý pokrm a moja krv je pravý nápoj.“ </a:t>
            </a:r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54-55)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Eucharistia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 nie je iba pamiatka na Pánovu večeru, ani iba symbol spoločenstva s ním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živý Kristus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ktorý sa skutočne spája s prijímajúcim a dáva mu záloh večného života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Kto 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moje telo a pije moju krv, ostáva vo mne a ja v ňom. Ako mňa poslal živý Otec a </a:t>
            </a:r>
            <a:r>
              <a:rPr lang="sk-SK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žijem z Otca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aj </a:t>
            </a:r>
            <a:r>
              <a:rPr lang="sk-SK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ten, čo mňa je, bude žiť zo mňa.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56-57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8262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Identita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vzkrieseného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77800" algn="just">
              <a:lnSpc>
                <a:spcPct val="115000"/>
              </a:lnSpc>
              <a:spcAft>
                <a:spcPts val="1000"/>
              </a:spcAft>
            </a:pPr>
            <a:r>
              <a:rPr lang="sk-SK" sz="2800" b="1" dirty="0" smtClean="0">
                <a:latin typeface="Times New Roman"/>
                <a:ea typeface="Times New Roman"/>
                <a:cs typeface="Times New Roman"/>
              </a:rPr>
              <a:t>IV. </a:t>
            </a:r>
            <a:r>
              <a:rPr lang="sk-SK" sz="2800" b="1" dirty="0">
                <a:latin typeface="Times New Roman"/>
                <a:ea typeface="Times New Roman"/>
                <a:cs typeface="Times New Roman"/>
              </a:rPr>
              <a:t>Lateránsky koncil (r. 1215) </a:t>
            </a:r>
            <a:r>
              <a:rPr lang="sk-SK" sz="2800" b="1" dirty="0" smtClean="0">
                <a:latin typeface="Times New Roman"/>
                <a:ea typeface="Times New Roman"/>
                <a:cs typeface="Times New Roman"/>
              </a:rPr>
              <a:t>učí: </a:t>
            </a:r>
            <a:endParaRPr lang="sk-SK" sz="2400" b="1" dirty="0">
              <a:latin typeface="Calibri"/>
              <a:ea typeface="Calibri"/>
              <a:cs typeface="Times New Roman"/>
            </a:endParaRPr>
          </a:p>
          <a:p>
            <a:pPr marL="177800" algn="just">
              <a:spcAft>
                <a:spcPts val="1000"/>
              </a:spcAft>
            </a:pPr>
            <a:r>
              <a:rPr lang="sk-SK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Mŕtvi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vstanú s číselne tým istým telom, ktoré nosili tu na zemi.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								</a:t>
            </a:r>
            <a:r>
              <a:rPr lang="sk-SK" sz="20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fide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lvl="1" algn="just">
              <a:spcAft>
                <a:spcPts val="1000"/>
              </a:spcAft>
            </a:pP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Sväté Písmo nepriamo svedčí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 identite toho istého tela, ktoré mal človek tu na zemi, už samotným pojmom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„vzkriesenie” - „zmŕtvychvstanie”.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Zmŕtvychvstanie je totiž možné len vtedy, </a:t>
            </a:r>
            <a:r>
              <a:rPr lang="sk-SK" sz="32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ak to isté telo, ktoré zomiera a rozpadne sa, znova ožije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V opačnom prípade by sa jednalo nie o vzkriesenie, ale o stvorenie nového človeka</a:t>
            </a:r>
            <a:r>
              <a:rPr lang="sk-SK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sk-SK" sz="2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8262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Identita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vzkrieseného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Sv. Pavol hovorí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„...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Lebo keď zaznie posledný zvuk poľnice, mŕtvi budú vzkriesení neporušiteľní a my sa premeníme. Veď </a:t>
            </a:r>
            <a:r>
              <a:rPr lang="sk-SK" sz="2800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toto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porušiteľné si musí obliecť neporušiteľnosť a </a:t>
            </a:r>
            <a:r>
              <a:rPr lang="sk-SK" sz="2800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(toto)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smrteľné si musí obliecť nesmrteľnosť</a:t>
            </a:r>
            <a:r>
              <a:rPr lang="sk-SK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 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							</a:t>
            </a:r>
            <a:r>
              <a:rPr lang="sk-SK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1Kor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15, 51-53)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Sv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Pavol si tu nepletie zmŕtvychvstanie tela s akýmsi „spiritualizmom“ - z</a:t>
            </a:r>
            <a:r>
              <a:rPr lang="sk-SK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duch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ovnením tela. </a:t>
            </a:r>
            <a:r>
              <a:rPr lang="sk-SK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Vzkriesené telo bude to isté, ale nie také isté,</a:t>
            </a:r>
            <a:r>
              <a:rPr lang="sk-SK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lebo bude premenené - obnovené podľa vzoru vzkrieseného Krista: </a:t>
            </a:r>
            <a:endParaRPr lang="sk-SK" sz="2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„Pozrite na moje ruky a nohy, </a:t>
            </a:r>
            <a:r>
              <a:rPr lang="sk-SK" sz="2800" b="1" i="1" u="sng" dirty="0">
                <a:solidFill>
                  <a:srgbClr val="000000"/>
                </a:solidFill>
                <a:latin typeface="Times New Roman"/>
                <a:ea typeface="Times New Roman"/>
              </a:rPr>
              <a:t>že som to ja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! Dotknite sa ma a presvedčte sa! </a:t>
            </a:r>
            <a:r>
              <a:rPr lang="sk-SK" sz="2800" b="1" i="1" u="sng" dirty="0">
                <a:solidFill>
                  <a:srgbClr val="000000"/>
                </a:solidFill>
                <a:latin typeface="Times New Roman"/>
                <a:ea typeface="Times New Roman"/>
              </a:rPr>
              <a:t>Veď duch nemá mäso a kosti a vidíte, že ja mám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.“ 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		</a:t>
            </a:r>
            <a:r>
              <a:rPr lang="sk-SK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Lk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</a:rPr>
              <a:t> 24, 39</a:t>
            </a:r>
            <a:r>
              <a:rPr lang="sk-SK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09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8262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Identita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vzkrieseného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 blažených bude vzkriesené telo aj oslávené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zbavené všetkých telesných nedokonalostí,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aby bolo pripodobnené Ježišovmu vzkriesenému telu, ktoré sa po vzkriesení už nevrátilo späť k pozemskému, smrteľnému životu, ale žije životom osláveným, večným: </a:t>
            </a:r>
            <a:endParaRPr lang="sk-SK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sk-SK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sk-SK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On mocou, ktorou si môže podmaniť všetko, pretvorí naše úbohé telo, aby sa stalo podobným jeho oslávenému telu</a:t>
            </a:r>
            <a:r>
              <a:rPr lang="sk-SK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.”</a:t>
            </a:r>
            <a:r>
              <a:rPr lang="sk-SK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Flp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3, </a:t>
            </a:r>
            <a:r>
              <a:rPr lang="sk-SK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21)</a:t>
            </a:r>
            <a:endParaRPr lang="sk-SK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23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11" y="1120463"/>
            <a:ext cx="11931389" cy="77273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5400" dirty="0">
                <a:solidFill>
                  <a:srgbClr val="DF0000"/>
                </a:solidFill>
                <a:latin typeface="Tahoma"/>
              </a:rPr>
              <a:t>„Ja som vzkriesenie a </a:t>
            </a:r>
            <a:r>
              <a:rPr lang="sk-SK" sz="5400" dirty="0" smtClean="0">
                <a:solidFill>
                  <a:srgbClr val="DF0000"/>
                </a:solidFill>
                <a:latin typeface="Tahoma"/>
              </a:rPr>
              <a:t>život...“</a:t>
            </a:r>
            <a: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0608" y="1193480"/>
            <a:ext cx="11462197" cy="5728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endParaRPr lang="sk-SK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3600" dirty="0"/>
              <a:t> </a:t>
            </a:r>
            <a:r>
              <a:rPr lang="sk-SK" sz="2800" dirty="0"/>
              <a:t>Katolícka viera vo vzkriesenie tela a v život večný sa zakladá na pravdách, ktoré Boh ľuďom počas dejín postupne zjavoval a ktoré Boží Syn Ježiš Kristus svojimi výrokmi a skutkami potvrdil a zavŕšil.</a:t>
            </a:r>
            <a:r>
              <a:rPr lang="sk-SK" sz="2800" dirty="0" smtClean="0"/>
              <a:t> </a:t>
            </a:r>
          </a:p>
          <a:p>
            <a:pPr marL="0" indent="0" algn="just">
              <a:buNone/>
            </a:pPr>
            <a:r>
              <a:rPr lang="sk-SK" sz="2800" dirty="0"/>
              <a:t>	 Podľa svedectva </a:t>
            </a:r>
            <a:r>
              <a:rPr lang="sk-SK" sz="2800" dirty="0" smtClean="0"/>
              <a:t>apoštolov, </a:t>
            </a:r>
            <a:r>
              <a:rPr lang="sk-SK" sz="2800" dirty="0"/>
              <a:t>Ježiš Kristus nielenže sám vstal z mŕtvych, ako to predpovedal, ale to isté prisľúbil aj tým ktorí v neho uveria:</a:t>
            </a:r>
            <a:endParaRPr lang="sk-SK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800" b="1" i="1" dirty="0">
                <a:solidFill>
                  <a:srgbClr val="FF0000"/>
                </a:solidFill>
              </a:rPr>
              <a:t>„Ja som vzkriesenie a život. Kto verí vo mňa, bude žiť, aj keď umrie.“</a:t>
            </a:r>
            <a:r>
              <a:rPr lang="sk-SK" sz="2800" dirty="0"/>
              <a:t> (</a:t>
            </a:r>
            <a:r>
              <a:rPr lang="sk-SK" sz="2800" i="1" dirty="0" err="1"/>
              <a:t>Jn</a:t>
            </a:r>
            <a:r>
              <a:rPr lang="sk-SK" sz="2800" dirty="0"/>
              <a:t> 11, 25)</a:t>
            </a:r>
          </a:p>
          <a:p>
            <a:pPr algn="ctr"/>
            <a:r>
              <a:rPr lang="sk-SK" sz="2800" b="1" i="1" dirty="0">
                <a:solidFill>
                  <a:srgbClr val="FF0000"/>
                </a:solidFill>
              </a:rPr>
              <a:t>„Lebo vôľa môjho Otca je, aby každý, kto vidí Syna a verí v neho, mal večný život; a ja ho vzkriesim v posledný deň.“</a:t>
            </a:r>
            <a:r>
              <a:rPr lang="sk-SK" sz="2800" dirty="0"/>
              <a:t> (</a:t>
            </a:r>
            <a:r>
              <a:rPr lang="sk-SK" sz="2800" i="1" dirty="0" err="1"/>
              <a:t>Jn</a:t>
            </a:r>
            <a:r>
              <a:rPr lang="sk-SK" sz="2800" dirty="0"/>
              <a:t> 6, 40)</a:t>
            </a:r>
            <a:endParaRPr lang="sk-SK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8262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Identita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vzkrieseného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sk-SK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Podľa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učenia sv. Tomáša </a:t>
            </a:r>
            <a:r>
              <a:rPr lang="sk-SK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Akvinského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sk-SK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vzkriesené telo človeka bude to isté, ale už nie také isté. Bude prirodzene dokonalé</a:t>
            </a:r>
            <a:r>
              <a:rPr lang="sk-SK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 bude mu znova darovaná nesmrteľnosť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keďže vykúpená a očistená duša bude v dokonalej harmónii s Bohom a 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vzkriesené telo sa dokonale prispôsobí svojej forme – duši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sk-SK" sz="2800" dirty="0">
              <a:latin typeface="Calibri"/>
              <a:ea typeface="Calibri"/>
              <a:cs typeface="Times New Roman"/>
            </a:endParaRPr>
          </a:p>
          <a:p>
            <a:pPr indent="180340">
              <a:spcAft>
                <a:spcPts val="0"/>
              </a:spcAft>
            </a:pP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</a:rPr>
              <a:t>	Podľa všeobecného učenia teológov (</a:t>
            </a:r>
            <a:r>
              <a:rPr lang="sk-SK" sz="32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sententia</a:t>
            </a:r>
            <a:r>
              <a:rPr lang="sk-SK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k-SK" sz="32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comunne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sk-SK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vzkriesené telo vstane v úplnej integrite (celistvosti)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 a bude zbavené akejkoľvek </a:t>
            </a:r>
            <a:r>
              <a:rPr lang="sk-SK" sz="3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zdeformovanosti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, znetvo­rení, zmrzačení a </a:t>
            </a:r>
            <a:r>
              <a:rPr lang="sk-SK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nedostatkov.</a:t>
            </a:r>
            <a:endParaRPr lang="sk-SK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31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70545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bezbožných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318146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Telá 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bezbožných tiež vstanú</a:t>
            </a:r>
            <a:r>
              <a:rPr lang="sk-SK" sz="36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pre </a:t>
            </a:r>
            <a:r>
              <a:rPr lang="sk-SK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nepominuteľnosť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a </a:t>
            </a:r>
            <a:r>
              <a:rPr lang="sk-SK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nesmrteľnosť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sk-SK" sz="36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ale nebudú </a:t>
            </a:r>
            <a:r>
              <a:rPr lang="sk-SK" sz="3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oslávené</a:t>
            </a:r>
            <a:r>
              <a:rPr lang="sk-SK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  <a:p>
            <a:pPr lvl="1">
              <a:lnSpc>
                <a:spcPct val="115000"/>
              </a:lnSpc>
            </a:pPr>
            <a:r>
              <a:rPr lang="sk-SK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Nebudú </a:t>
            </a:r>
            <a:r>
              <a:rPr lang="sk-SK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zbavené schopnosti trpieť</a:t>
            </a:r>
            <a:r>
              <a:rPr lang="sk-SK" sz="3600" dirty="0">
                <a:solidFill>
                  <a:srgbClr val="C00000"/>
                </a:solidFill>
                <a:latin typeface="Times New Roman"/>
                <a:ea typeface="Times New Roman"/>
              </a:rPr>
              <a:t>. </a:t>
            </a:r>
            <a:endParaRPr lang="sk-SK" sz="36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Je 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nevyhnutné, aby aj telá bezbožných vstali pre večný život, lebo </a:t>
            </a:r>
            <a:r>
              <a:rPr lang="sk-SK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nepominuteľnosť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 a nesmrteľnosť sú nenahraditeľné </a:t>
            </a:r>
            <a:r>
              <a:rPr lang="sk-SK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predpoklady pre večný trest neosláveného tela v pekle.</a:t>
            </a:r>
            <a:endParaRPr lang="sk-SK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7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70545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318146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k-SK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Nebo je miesto a stav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úplnej nadprirodzenej blaženosti, ktorá spočíva v bezprostrednom videní Boha, s čím je spojená dokonalá láska k Bohu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sk-SK" sz="3200" dirty="0">
              <a:latin typeface="Calibri"/>
              <a:ea typeface="Calibri"/>
              <a:cs typeface="Times New Roman"/>
            </a:endParaRPr>
          </a:p>
          <a:p>
            <a:r>
              <a:rPr lang="sk-SK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Kým </a:t>
            </a:r>
            <a:r>
              <a:rPr lang="sk-SK" sz="36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o očistci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hovoríme ako o dočasnom stave očisťovania duše človeka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sk-SK" sz="3600" b="1" u="sng" dirty="0">
                <a:latin typeface="Times New Roman"/>
                <a:ea typeface="Times New Roman"/>
              </a:rPr>
              <a:t>o nebi musíme uvažovať aj ako o mieste</a:t>
            </a:r>
            <a:r>
              <a:rPr lang="sk-SK" sz="3600" b="1" dirty="0">
                <a:latin typeface="Times New Roman"/>
                <a:ea typeface="Times New Roman"/>
              </a:rPr>
              <a:t>, lebo sa v ňom ráta aj so vzkrieseným telom. 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Katolícka cirkev verí, že s osláveným telom sú v nebi prítomní minimálne </a:t>
            </a:r>
            <a:r>
              <a:rPr lang="sk-SK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Pán Ježiš a Panna Mária.</a:t>
            </a:r>
            <a:endParaRPr lang="sk-SK" sz="3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33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/>
          </a:bodyPr>
          <a:lstStyle/>
          <a:p>
            <a:pPr algn="ctr"/>
            <a:r>
              <a:rPr lang="sk-SK" sz="4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1140725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16000" indent="-216000"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Prvým človekom, ktorý začal nebeskú blaženosť prežívať aj telesne je Ježiš Kristus.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On, svojím telesným nanebovstúpením,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vrátil nebu znova jeho priestorový charakter, ktorý sa odchodom prvých ľudí z raja vytratil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O tom kam ide, Ježiš apoštolom hovoril: </a:t>
            </a:r>
            <a:endParaRPr lang="sk-SK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81760" lvl="1" indent="-216000"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sk-SK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dome môjho Otca je mnoho príbytkov. Keby to tak nebolo bol by som vám povedal, že vám </a:t>
            </a:r>
            <a:r>
              <a:rPr lang="sk-SK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idem pripraviť miesto</a:t>
            </a:r>
            <a:r>
              <a:rPr lang="sk-SK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?! </a:t>
            </a:r>
            <a:r>
              <a:rPr lang="sk-SK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Keď odídem a pripravím vám miesto</a:t>
            </a:r>
            <a:r>
              <a:rPr lang="sk-SK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zasa prídem a vezmem vás k sebe, aby ste aj vy boli tam, kde som ja</a:t>
            </a:r>
            <a:r>
              <a:rPr lang="sk-SK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.“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Jn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14, 3)</a:t>
            </a:r>
            <a:endParaRPr lang="sk-SK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16000" indent="-216000"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Podobne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po vzkriesení hovorí aj Márii Magdaléne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endParaRPr lang="sk-SK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81760" lvl="1" indent="-216000">
              <a:spcBef>
                <a:spcPts val="0"/>
              </a:spcBef>
            </a:pPr>
            <a:r>
              <a:rPr lang="sk-SK" sz="2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sk-SK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Už ma nedrž, veď som ešte nevystúpil k Otcovi</a:t>
            </a:r>
            <a:r>
              <a:rPr lang="sk-SK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ale choď k mojim bratom a povedz im: Vystupujem k môjmu Otcovi a vášmu Otcovi, k môjmu Bohu a vášmu Bohu.“ 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Jn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20, 17)</a:t>
            </a:r>
            <a:endParaRPr lang="sk-SK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418851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Poznávanie nebeských vecí</a:t>
            </a:r>
            <a:r>
              <a:rPr lang="sk-SK" sz="3600" dirty="0">
                <a:solidFill>
                  <a:srgbClr val="C00000"/>
                </a:solidFill>
              </a:rPr>
              <a:t/>
            </a:r>
            <a:br>
              <a:rPr lang="sk-SK" sz="3600" dirty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949656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b="1" dirty="0">
                <a:solidFill>
                  <a:srgbClr val="FF0000"/>
                </a:solidFill>
                <a:latin typeface="Times New Roman"/>
                <a:ea typeface="Times New Roman"/>
              </a:rPr>
              <a:t>Zaoberať sa hlbšie tajomstvom zmŕtvychvstania a večným životom, by sa možno niekomu mohlo zdať príliš trúfalé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..., akoby „drzé nazeranie do Božej obývačky“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 alebo niečo, ako snaha pozerať sa do slnka, čo nám môže len uškodiť... </a:t>
            </a:r>
            <a:endParaRPr lang="sk-SK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dirty="0" smtClean="0">
                <a:solidFill>
                  <a:srgbClr val="FF0000"/>
                </a:solidFill>
                <a:latin typeface="Times New Roman"/>
                <a:ea typeface="Times New Roman"/>
              </a:rPr>
              <a:t>Mnohí </a:t>
            </a:r>
            <a:r>
              <a:rPr lang="sk-SK" dirty="0">
                <a:solidFill>
                  <a:srgbClr val="FF0000"/>
                </a:solidFill>
                <a:latin typeface="Times New Roman"/>
                <a:ea typeface="Times New Roman"/>
              </a:rPr>
              <a:t>dokonca používajú slová sv. Pavla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„</a:t>
            </a:r>
            <a:r>
              <a:rPr lang="sk-SK" b="1" i="1" dirty="0">
                <a:solidFill>
                  <a:srgbClr val="000000"/>
                </a:solidFill>
                <a:latin typeface="Times New Roman"/>
                <a:ea typeface="Times New Roman"/>
              </a:rPr>
              <a:t>Ani oko nevidelo, ani ucho nepočulo, ani do ľudského srdca nevystúpilo, čo Boh pripravil tým, ktorí ho milujú.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“ 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(1Kor 2, 9), </a:t>
            </a:r>
            <a:r>
              <a:rPr lang="sk-SK" dirty="0">
                <a:solidFill>
                  <a:srgbClr val="FF0000"/>
                </a:solidFill>
                <a:latin typeface="Times New Roman"/>
                <a:ea typeface="Times New Roman"/>
              </a:rPr>
              <a:t>na to, aby odradili „zvedavcov“ od hlbšieho zaoberania sa zjavenými pravdami ohľadom vzkriesenia mŕtvych a večného života.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sk-SK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Pravdou </a:t>
            </a:r>
            <a:r>
              <a:rPr lang="sk-SK" b="1" dirty="0">
                <a:solidFill>
                  <a:srgbClr val="FF0000"/>
                </a:solidFill>
                <a:latin typeface="Times New Roman"/>
                <a:ea typeface="Times New Roman"/>
              </a:rPr>
              <a:t>však je, že sám sv. Pavol pozíva všetkých, ktorí uverili Božiemu zjaveniu, aby skúmali Božie hlbiny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lebo sme od Ježiša neprijali ducha sveta, ale Ducha, ktorý je z Boha, ktorý nám pripomína a </a:t>
            </a:r>
            <a:r>
              <a:rPr lang="sk-SK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odkrýva 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všetko, o čom nás učil Ježiš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. Preto každému, kto v tejto veci cituje sv. Pavla </a:t>
            </a:r>
            <a:r>
              <a:rPr lang="sk-SK" dirty="0"/>
              <a:t>možno len odporúčať</a:t>
            </a:r>
            <a:r>
              <a:rPr lang="sk-SK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sk-SK" dirty="0">
                <a:solidFill>
                  <a:srgbClr val="C00000"/>
                </a:solidFill>
                <a:latin typeface="Times New Roman"/>
                <a:ea typeface="Times New Roman"/>
              </a:rPr>
              <a:t>aby citoval jeho slová v celistvosti a nedával tak jeho slovám opačný význam:</a:t>
            </a:r>
            <a:endParaRPr lang="sk-SK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787340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Pozvanie k poznávaniu nebeských vecí</a:t>
            </a:r>
            <a:r>
              <a:rPr lang="sk-SK" sz="3600" dirty="0">
                <a:solidFill>
                  <a:srgbClr val="C00000"/>
                </a:solidFill>
              </a:rPr>
              <a:t/>
            </a:r>
            <a:br>
              <a:rPr lang="sk-SK" sz="3600" dirty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07591" y="1495566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  <a:tabLst>
                <a:tab pos="180340" algn="l"/>
              </a:tabLst>
            </a:pPr>
            <a:r>
              <a:rPr lang="sk-SK" sz="3600" i="1" dirty="0">
                <a:solidFill>
                  <a:srgbClr val="000000"/>
                </a:solidFill>
                <a:latin typeface="Times New Roman"/>
                <a:ea typeface="Times New Roman"/>
              </a:rPr>
              <a:t>“</a:t>
            </a:r>
            <a:r>
              <a:rPr lang="sk-SK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Ani oko nevidelo, ani ucho nepočulo, ani do ľudského srdca nevystúpilo, čo Boh pripravil tým, ktorí ho milujú.</a:t>
            </a:r>
            <a:r>
              <a:rPr lang="sk-SK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sk-SK" sz="3600" b="1" i="1" u="sng" dirty="0">
                <a:solidFill>
                  <a:srgbClr val="002060"/>
                </a:solidFill>
                <a:latin typeface="Times New Roman"/>
                <a:ea typeface="Times New Roman"/>
              </a:rPr>
              <a:t>Ale nám to Boh zjavil skrze Ducha, lebo Duch skúma všetko, aj Božie hlbiny</a:t>
            </a:r>
            <a:r>
              <a:rPr lang="sk-SK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. Veď kto z ľudí vie, čo je v človeku, ak nie duch človeka, ktorý je v ňom? </a:t>
            </a:r>
            <a:r>
              <a:rPr lang="sk-SK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Tak ani čo je v Bohu, nepozná nik, iba Boží Duch. A my sme nedostali ducha sveta, ale Ducha, ktorý je z Boha</a:t>
            </a:r>
            <a:r>
              <a:rPr lang="sk-SK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sk-SK" sz="3600" b="1" i="1" u="sng" dirty="0">
                <a:solidFill>
                  <a:srgbClr val="002060"/>
                </a:solidFill>
                <a:latin typeface="Times New Roman"/>
                <a:ea typeface="Times New Roman"/>
              </a:rPr>
              <a:t>aby sme vedeli, čo nám Boh daroval</a:t>
            </a:r>
            <a:r>
              <a:rPr lang="sk-SK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r>
              <a:rPr lang="sk-SK" sz="3600" i="1" dirty="0">
                <a:solidFill>
                  <a:srgbClr val="000000"/>
                </a:solidFill>
                <a:latin typeface="Times New Roman"/>
                <a:ea typeface="Times New Roman"/>
              </a:rPr>
              <a:t> ”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(1Kor 2, 9-10)</a:t>
            </a:r>
            <a:endParaRPr lang="sk-SK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418851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Poznávanie nebeských vecí</a:t>
            </a:r>
            <a:r>
              <a:rPr lang="sk-SK" sz="3600" dirty="0">
                <a:solidFill>
                  <a:srgbClr val="C00000"/>
                </a:solidFill>
              </a:rPr>
              <a:t/>
            </a:r>
            <a:br>
              <a:rPr lang="sk-SK" sz="3600" dirty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1495567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80340" algn="l"/>
              </a:tabLst>
            </a:pP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Pán Ježiš sám učil apoštolov, že večný život spočíva v hlbokom poznávaní Boha a jeho večného Syna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3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80340" algn="l"/>
              </a:tabLst>
            </a:pPr>
            <a:r>
              <a:rPr lang="sk-SK" sz="3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sk-SK" sz="3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večný život je v tom, aby poznali teba, jediného pravého Boha, a toho, ktorého si poslal.” 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Jn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17, 3)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r>
              <a:rPr lang="sk-SK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 večného poznávania Božej dobroty potom plynie pre človeka prežívanie večnej radosti a večnej lásky.</a:t>
            </a:r>
            <a:endParaRPr lang="sk-SK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37215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Prežívanie nebeskej blaženosti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1495567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k-SK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„Bože, aké vzácne je tvoje milosrdenstvo! Ľudia sa utiekajú do tône tvojich krídel. Opájajú sa blahobytom tvojho domu a pijú z potoka tvojich rozkoší. Veď u teba je zdroj života a </a:t>
            </a:r>
            <a:r>
              <a:rPr lang="sk-SK"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tvojom svetle uvidíme svetlo</a:t>
            </a:r>
            <a:r>
              <a:rPr lang="sk-SK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.“ 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Ž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36, 8-9)</a:t>
            </a:r>
            <a:endParaRPr lang="sk-SK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sk-SK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sk-SK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Tieto </a:t>
            </a:r>
            <a:r>
              <a:rPr lang="sk-SK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žalmové verše opisným spôsobom poukazujú na to, že 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 nebi sa k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podstatnej nebeskej blaženosti,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ktorá pramení v bezprostrednom nazeraní na Boha, </a:t>
            </a:r>
            <a:r>
              <a:rPr lang="sk-SK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pridružuje aj prežívanie 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akcidentálnej blaženosti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sk-SK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ktorá vychádza z prirodzeného poznania a lásky k stvoreným dobrám.</a:t>
            </a:r>
            <a:endParaRPr lang="sk-SK" sz="32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41681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Prežívanie nebeskej blaženosti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949658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7780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Pri akcidentálnej blaženosti </a:t>
            </a:r>
            <a:r>
              <a:rPr lang="sk-SK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ide o prežívanie harmónie so všetkými stvorenými dobrami</a:t>
            </a:r>
            <a:r>
              <a:rPr lang="sk-SK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sk-SK" sz="32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tabLst>
                <a:tab pos="180340" algn="l"/>
              </a:tabLst>
            </a:pPr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Blažení (svätí v nebi)</a:t>
            </a:r>
            <a:r>
              <a:rPr lang="sk-SK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dosiahnu akcidentálnu blaženosť 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 základe osobného spoločenstva 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 Kristom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(čo do ľudskej prirodzenosti), s 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Božou Matkou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s 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anjelmi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 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svätými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so 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svojimi príbuznými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 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priateľmi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z času prežitého na zemi a tiež z 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dokonalého poznania všetkých Božích diel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sk-SK" sz="30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Aj </a:t>
            </a:r>
            <a:r>
              <a:rPr lang="sk-SK" sz="3000" u="sng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samotné zjednotenie duše so vzkrieseným telom</a:t>
            </a:r>
            <a:r>
              <a:rPr lang="sk-SK" sz="30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spôsobí ľudskej osobe akcidentálnu blaženosť.</a:t>
            </a:r>
            <a:endParaRPr lang="sk-SK" sz="3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k-SK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Zatratení</a:t>
            </a:r>
            <a:r>
              <a:rPr lang="sk-SK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sk-SK" sz="3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ktorých duša sa spojí s ich vzkrieseným, avšak neosláveným telom</a:t>
            </a:r>
            <a:r>
              <a:rPr lang="sk-SK" sz="3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budú namiesto večnej blaženosti prežívať večné odlúčenie od Boha s tým spojené večné duchovné, psychické i telesné utrpenie.</a:t>
            </a:r>
            <a:endParaRPr lang="sk-SK" sz="3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732750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 neba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949658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k-SK" sz="32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Večnosť:</a:t>
            </a:r>
            <a:endParaRPr lang="sk-SK" sz="2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177800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sk-SK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Nebeská 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blaženosť trvá cez celú večnosť. </a:t>
            </a:r>
            <a:r>
              <a:rPr lang="sk-SK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</a:t>
            </a:r>
            <a:r>
              <a:rPr lang="sk-SK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fide</a:t>
            </a:r>
            <a:r>
              <a:rPr lang="sk-SK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sk-SK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tabLst>
                <a:tab pos="180340" algn="l"/>
              </a:tabLst>
            </a:pP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Blažené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nazeranie na Boha a užívanie si jeho Božskej dobroty bude pre blažených trvať bez prerušenia a bez konca, až do posledného súdu a potom cez celú večnosť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endParaRPr lang="sk-SK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Túto 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skutočnosť Ježiš prirovnáva k nezničiteľnému a </a:t>
            </a:r>
            <a:r>
              <a:rPr lang="sk-SK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nestratiteľnému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pokladu, uloženému  v nebi: </a:t>
            </a:r>
            <a:endParaRPr lang="sk-SK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sk-SK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nebi si zhromažďujte poklady; tam ich neničí ani moľ, ani hrdza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.” 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Mt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6, 20)</a:t>
            </a:r>
            <a:endParaRPr lang="sk-SK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sk-SK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Sv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Augustín 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zdôvodňuje toto večné prežívanie neba z pojmu </a:t>
            </a:r>
            <a:r>
              <a:rPr lang="sk-SK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dokonalej blaženosti</a:t>
            </a:r>
            <a:r>
              <a:rPr lang="sk-SK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0"/>
              </a:spcBef>
              <a:tabLst>
                <a:tab pos="180340" algn="l"/>
              </a:tabLst>
            </a:pPr>
            <a:r>
              <a:rPr lang="sk-S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Ako možno hovoriť o pravej blaženosti, keby chýbala nádej na jej večné trvanie</a:t>
            </a:r>
            <a:r>
              <a:rPr lang="sk-S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?”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6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11" y="1120463"/>
            <a:ext cx="11931389" cy="77273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0608" y="1451057"/>
            <a:ext cx="11462197" cy="5039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dirty="0" smtClean="0"/>
              <a:t> </a:t>
            </a:r>
            <a:r>
              <a:rPr lang="sk-SK" sz="4000" b="1" dirty="0">
                <a:solidFill>
                  <a:srgbClr val="00B050"/>
                </a:solidFill>
              </a:rPr>
              <a:t>Preto </a:t>
            </a:r>
            <a:r>
              <a:rPr lang="sk-SK" sz="4000" b="1" dirty="0" smtClean="0">
                <a:solidFill>
                  <a:srgbClr val="00B050"/>
                </a:solidFill>
              </a:rPr>
              <a:t>„pevne </a:t>
            </a:r>
            <a:r>
              <a:rPr lang="sk-SK" sz="4000" b="1" dirty="0">
                <a:solidFill>
                  <a:srgbClr val="00B050"/>
                </a:solidFill>
              </a:rPr>
              <a:t>veríme a pevne dúfame, </a:t>
            </a:r>
            <a:endParaRPr lang="sk-SK" sz="4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k-SK" sz="4000" b="1" dirty="0" smtClean="0">
                <a:solidFill>
                  <a:srgbClr val="00B050"/>
                </a:solidFill>
              </a:rPr>
              <a:t>že </a:t>
            </a:r>
            <a:r>
              <a:rPr lang="sk-SK" sz="4000" b="1" dirty="0">
                <a:solidFill>
                  <a:srgbClr val="00B050"/>
                </a:solidFill>
              </a:rPr>
              <a:t>ako Kristus naozaj vstal z mŕtvych a žije naveky, aj spravodliví budú po svojej smrti naveky žiť so vzkrieseným Kristom a že on ich vzkriesi v posledný deň. Naše vzkriesenie  </a:t>
            </a:r>
            <a:endParaRPr lang="sk-SK" sz="4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rgbClr val="00B050"/>
                </a:solidFill>
              </a:rPr>
              <a:t> </a:t>
            </a:r>
            <a:r>
              <a:rPr lang="sk-SK" sz="4000" b="1" dirty="0" smtClean="0">
                <a:solidFill>
                  <a:srgbClr val="00B050"/>
                </a:solidFill>
              </a:rPr>
              <a:t>   bude</a:t>
            </a:r>
            <a:r>
              <a:rPr lang="sk-SK" sz="4000" b="1" dirty="0">
                <a:solidFill>
                  <a:srgbClr val="00B050"/>
                </a:solidFill>
              </a:rPr>
              <a:t>, takisto ako jeho vzkriesenie, dielom </a:t>
            </a:r>
            <a:r>
              <a:rPr lang="sk-SK" sz="4000" b="1" dirty="0" smtClean="0">
                <a:solidFill>
                  <a:srgbClr val="00B050"/>
                </a:solidFill>
              </a:rPr>
              <a:t>				Najsvätejšej </a:t>
            </a:r>
            <a:r>
              <a:rPr lang="sk-SK" sz="4000" b="1" dirty="0">
                <a:solidFill>
                  <a:srgbClr val="00B050"/>
                </a:solidFill>
              </a:rPr>
              <a:t>Trojice</a:t>
            </a:r>
            <a:r>
              <a:rPr lang="sk-SK" sz="4000" b="1" dirty="0" smtClean="0">
                <a:solidFill>
                  <a:srgbClr val="00B050"/>
                </a:solidFill>
              </a:rPr>
              <a:t>.“ 	</a:t>
            </a:r>
            <a:r>
              <a:rPr lang="sk-SK" sz="2800" dirty="0" smtClean="0"/>
              <a:t>(</a:t>
            </a:r>
            <a:r>
              <a:rPr lang="sk-SK" sz="2800" dirty="0"/>
              <a:t>KKC 989)</a:t>
            </a:r>
            <a:endParaRPr lang="sk-SK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64511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 neba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949658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k-SK" sz="32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Nerovnosť:</a:t>
            </a:r>
            <a:endParaRPr lang="sk-SK" sz="2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 rozdeľovaní večnej odmeny podľa skutkov učil apoštolov sám Ježiš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lvl="1" algn="just">
              <a:lnSpc>
                <a:spcPct val="115000"/>
              </a:lnSpc>
              <a:tabLst>
                <a:tab pos="180340" algn="l"/>
              </a:tabLst>
            </a:pPr>
            <a:r>
              <a:rPr lang="sk-SK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Lebo Syn človeka príde v sláve svojho Otca so svojimi anjelmi a vtedy</a:t>
            </a:r>
            <a:r>
              <a:rPr lang="sk-SK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odplatí každému </a:t>
            </a:r>
            <a:r>
              <a:rPr lang="sk-SK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podľa jeho skutkov</a:t>
            </a:r>
            <a:r>
              <a:rPr lang="sk-SK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.” 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Mt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16, 27)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Stupeň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nebeskej blaženosti u jednotlivých blažených je teda zrejme odlišný, a to podľa stupňa ich zásluh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	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fide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lvl="1" indent="180340" algn="just"/>
            <a:r>
              <a:rPr lang="sk-SK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Sv</a:t>
            </a:r>
            <a:r>
              <a:rPr lang="sk-SK" b="1" dirty="0">
                <a:solidFill>
                  <a:srgbClr val="FF0000"/>
                </a:solidFill>
                <a:latin typeface="Times New Roman"/>
                <a:ea typeface="Times New Roman"/>
              </a:rPr>
              <a:t>. Augustín 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hovorí, že v nebi, medzi blaženými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, kvôli nerovnosti stupňa ich blaženosti nevznikne žiadna závisť, pretože </a:t>
            </a:r>
            <a:r>
              <a:rPr lang="sk-SK" b="1" u="sng" dirty="0">
                <a:solidFill>
                  <a:srgbClr val="000000"/>
                </a:solidFill>
                <a:latin typeface="Times New Roman"/>
                <a:ea typeface="Times New Roman"/>
              </a:rPr>
              <a:t>vo všetkých bude vládnuť jednota lásky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sk-SK" dirty="0"/>
              <a:t> </a:t>
            </a:r>
            <a:endParaRPr lang="sk-SK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5071235"/>
            <a:ext cx="2866030" cy="191450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00738"/>
            <a:ext cx="11997791" cy="11571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Obnovenie sveta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18365" y="949658"/>
            <a:ext cx="11696132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Sv. Tomáš </a:t>
            </a:r>
            <a:r>
              <a:rPr lang="sk-SK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Akvinský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hovorí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2800" dirty="0">
              <a:latin typeface="Calibri"/>
              <a:ea typeface="Calibri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Keďže svet má za cieľ slúžiť človeku, po obnovení ľudskej prirodzenosti bude obnovený aj svet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Ale, keďže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oslávený človek už nebude potrebovať službu tohto sveta na udržanie ľudského tela,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tak je priliehavé, že </a:t>
            </a:r>
            <a:r>
              <a:rPr lang="sk-SK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 oslávením ľudského tela zažijú podobné oslávenie aj ostatné telesá sveta.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sk-SK" sz="2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216000" indent="-216000">
              <a:spcBef>
                <a:spcPts val="0"/>
              </a:spcBef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poslednom súde teda svet nadobudne nový, oslávený a nepominuteľný charakter.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sk-SK" sz="2800" dirty="0"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Sv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Pavol o tom píše takto: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sk-SK" sz="2800" dirty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sk-SK" sz="2800" b="1" i="1" dirty="0">
                <a:solidFill>
                  <a:srgbClr val="00B050"/>
                </a:solidFill>
                <a:latin typeface="Times New Roman"/>
                <a:ea typeface="Times New Roman"/>
              </a:rPr>
              <a:t>„</a:t>
            </a:r>
            <a:r>
              <a:rPr lang="x-none" sz="2800" b="1" i="1">
                <a:solidFill>
                  <a:srgbClr val="00B050"/>
                </a:solidFill>
                <a:latin typeface="Times New Roman"/>
                <a:ea typeface="Times New Roman"/>
              </a:rPr>
              <a:t>Veď </a:t>
            </a:r>
            <a:r>
              <a:rPr lang="x-none" sz="2800" b="1" i="1" u="sng">
                <a:solidFill>
                  <a:srgbClr val="00B050"/>
                </a:solidFill>
                <a:latin typeface="Times New Roman"/>
                <a:ea typeface="Times New Roman"/>
              </a:rPr>
              <a:t>stvorenie túžobne očakáva, že sa zjavia Boží synovia</a:t>
            </a:r>
            <a:r>
              <a:rPr lang="x-none" sz="2800" b="1" i="1">
                <a:solidFill>
                  <a:srgbClr val="00B050"/>
                </a:solidFill>
                <a:latin typeface="Times New Roman"/>
                <a:ea typeface="Times New Roman"/>
              </a:rPr>
              <a:t>. Lebo stvorenie bolo podrobené márnosti - nie z vlastnej vôle, ale z vôle toho, ktorý ho podrobil a dal mu nádej, že aj samo </a:t>
            </a:r>
            <a:r>
              <a:rPr lang="x-none" sz="2800" b="1" i="1" u="sng">
                <a:solidFill>
                  <a:srgbClr val="00B050"/>
                </a:solidFill>
                <a:latin typeface="Times New Roman"/>
                <a:ea typeface="Times New Roman"/>
              </a:rPr>
              <a:t>stvorenie bude vyslobodené z otroctva skazy, aby malo účasť na slobode a sláve Božích detí</a:t>
            </a:r>
            <a:r>
              <a:rPr lang="sk-SK" sz="2800" b="1" i="1" u="sng" dirty="0">
                <a:solidFill>
                  <a:srgbClr val="00B050"/>
                </a:solidFill>
                <a:latin typeface="Times New Roman"/>
                <a:ea typeface="Times New Roman"/>
              </a:rPr>
              <a:t>.</a:t>
            </a:r>
            <a:r>
              <a:rPr lang="sk-SK" sz="2800" b="1" i="1" dirty="0">
                <a:solidFill>
                  <a:srgbClr val="00B050"/>
                </a:solidFill>
                <a:latin typeface="Times New Roman"/>
                <a:ea typeface="Times New Roman"/>
              </a:rPr>
              <a:t>“</a:t>
            </a:r>
            <a:r>
              <a:rPr lang="sk-SK" sz="28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sk-SK" sz="1800" dirty="0" smtClean="0">
                <a:latin typeface="Times New Roman"/>
                <a:ea typeface="Times New Roman"/>
              </a:rPr>
              <a:t>(</a:t>
            </a:r>
            <a:r>
              <a:rPr lang="x-none" sz="1800" i="1">
                <a:latin typeface="Times New Roman"/>
                <a:ea typeface="Times New Roman"/>
              </a:rPr>
              <a:t>Rim</a:t>
            </a:r>
            <a:r>
              <a:rPr lang="x-none" sz="1800">
                <a:latin typeface="Times New Roman"/>
                <a:ea typeface="Times New Roman"/>
              </a:rPr>
              <a:t> 8</a:t>
            </a:r>
            <a:r>
              <a:rPr lang="sk-SK" sz="1800" dirty="0">
                <a:latin typeface="Times New Roman"/>
                <a:ea typeface="Times New Roman"/>
              </a:rPr>
              <a:t>,</a:t>
            </a:r>
            <a:r>
              <a:rPr lang="x-none" sz="1800">
                <a:latin typeface="Times New Roman"/>
                <a:ea typeface="Times New Roman"/>
              </a:rPr>
              <a:t>19</a:t>
            </a:r>
            <a:r>
              <a:rPr lang="sk-SK" sz="1800" dirty="0">
                <a:latin typeface="Times New Roman"/>
                <a:ea typeface="Times New Roman"/>
              </a:rPr>
              <a:t>-21)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03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Frantisek\Dropbox\FF kazne\Kázne SK f\Dogmatika FF 2015\Vyučovanie v Seminári FF 2015\Doktorát Košice 2017\Obr. do prezentácie projektu\Ran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3108"/>
            <a:ext cx="12192000" cy="6028268"/>
          </a:xfrm>
          <a:prstGeom prst="rect">
            <a:avLst/>
          </a:prstGeom>
          <a:noFill/>
          <a:effectLst>
            <a:glow rad="63500">
              <a:schemeClr val="bg1">
                <a:lumMod val="95000"/>
                <a:alpha val="40000"/>
              </a:schemeClr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00738"/>
            <a:ext cx="11997791" cy="11571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Obnovenie sveta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2012" y="1318146"/>
            <a:ext cx="11791665" cy="5539854"/>
          </a:xfrm>
        </p:spPr>
        <p:txBody>
          <a:bodyPr>
            <a:noAutofit/>
          </a:bodyPr>
          <a:lstStyle/>
          <a:p>
            <a:pPr algn="ctr"/>
            <a:r>
              <a:rPr lang="sk-SK" sz="2800" b="1" i="1" dirty="0" smtClean="0">
                <a:solidFill>
                  <a:srgbClr val="FF0000"/>
                </a:solidFill>
              </a:rPr>
              <a:t>„</a:t>
            </a:r>
            <a:r>
              <a:rPr lang="sk-SK" sz="2800" b="1" i="1" dirty="0">
                <a:solidFill>
                  <a:srgbClr val="FF0000"/>
                </a:solidFill>
              </a:rPr>
              <a:t>A keď mu bude všetko podrobené, vtedy sa aj sám Syn podrobí tomu, ktorý mu všetko podrobil, aby bol Boh všetko vo všetkom.“</a:t>
            </a:r>
            <a:r>
              <a:rPr lang="sk-SK" sz="2800" dirty="0"/>
              <a:t> </a:t>
            </a:r>
            <a:r>
              <a:rPr lang="sk-SK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1Kor</a:t>
            </a:r>
            <a:r>
              <a:rPr lang="sk-SK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15, 28</a:t>
            </a:r>
            <a:r>
              <a:rPr lang="sk-SK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Poslednom súde sa teda začne naplno realizovať </a:t>
            </a:r>
            <a:endParaRPr lang="sk-SK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oslávené 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Božie </a:t>
            </a: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kráľovstvo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ktoré je od počiatku </a:t>
            </a:r>
            <a:endParaRPr lang="sk-SK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cieľom 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celého stvorenia </a:t>
            </a:r>
            <a:endParaRPr lang="sk-SK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posledným </a:t>
            </a: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zmyslom celých 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ľudských dejín</a:t>
            </a: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sk-SK" sz="16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Hľa, všetko robím nové</a:t>
            </a:r>
            <a:r>
              <a:rPr lang="sk-SK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r>
              <a:rPr lang="sk-SK" sz="1800" dirty="0" smtClean="0"/>
              <a:t> </a:t>
            </a:r>
          </a:p>
          <a:p>
            <a:pPr marL="0" indent="0" algn="ctr">
              <a:buNone/>
            </a:pPr>
            <a:r>
              <a:rPr lang="sk-SK" sz="20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(</a:t>
            </a:r>
            <a:r>
              <a:rPr lang="sk-SK" sz="2000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Zjv</a:t>
            </a:r>
            <a:r>
              <a:rPr lang="sk-SK" sz="20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 21, 5)</a:t>
            </a:r>
            <a:endParaRPr lang="sk-SK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627242" y="6526710"/>
            <a:ext cx="3564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>
                <a:solidFill>
                  <a:srgbClr val="C00000"/>
                </a:solidFill>
              </a:rPr>
              <a:t>© </a:t>
            </a:r>
            <a:r>
              <a:rPr lang="sk-SK" b="1" i="1" dirty="0" err="1">
                <a:solidFill>
                  <a:srgbClr val="C00000"/>
                </a:solidFill>
              </a:rPr>
              <a:t>ThLic</a:t>
            </a:r>
            <a:r>
              <a:rPr lang="sk-SK" b="1" i="1" dirty="0">
                <a:solidFill>
                  <a:srgbClr val="C00000"/>
                </a:solidFill>
              </a:rPr>
              <a:t>. František </a:t>
            </a:r>
            <a:r>
              <a:rPr lang="sk-SK" b="1" i="1" dirty="0" err="1">
                <a:solidFill>
                  <a:srgbClr val="C00000"/>
                </a:solidFill>
              </a:rPr>
              <a:t>Fudaly</a:t>
            </a:r>
            <a:r>
              <a:rPr lang="sk-SK" b="1" i="1" dirty="0">
                <a:solidFill>
                  <a:srgbClr val="C00000"/>
                </a:solidFill>
              </a:rPr>
              <a:t>, PhD.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Frantisek\Dropbox\FF kazne\Kázne SK f\Dogmatika FF 2015\Vyučovanie v Seminári FF 2015\Doktorát Košice 2017\Obr. do prezentácie projektu\Vzkrieseni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-9949"/>
            <a:ext cx="10972800" cy="6937408"/>
          </a:xfrm>
          <a:prstGeom prst="rect">
            <a:avLst/>
          </a:prstGeom>
          <a:noFill/>
          <a:effectLst>
            <a:softEdge rad="635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Frantisek\Dropbox\FF kazne\Kázne SK f\Dogmatika FF 2015\Vyučovanie v Seminári FF 2015\Doktorát Košice 2017\Obr. do prezentácie projektu\Vzkriesený 3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58" y="996297"/>
            <a:ext cx="4364552" cy="5595578"/>
          </a:xfrm>
          <a:prstGeom prst="rect">
            <a:avLst/>
          </a:prstGeom>
          <a:noFill/>
          <a:effectLst>
            <a:glow rad="1270000">
              <a:schemeClr val="accent1">
                <a:alpha val="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69" y="0"/>
            <a:ext cx="11871016" cy="128663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Eschatológia</a:t>
            </a:r>
            <a:endParaRPr lang="sk-S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9934" y="1286634"/>
            <a:ext cx="11614236" cy="5664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Vzkriesením 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ľudského tela a následným plnohodnotným životom človeka vo večnosti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zaoberá teologická disciplína zvaná </a:t>
            </a:r>
            <a:r>
              <a:rPr lang="sk-SK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Eschatológia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sk-SK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teologickú náuku ktorá 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pojednáva o zavŕšení dejín spásy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čiže o posledných veciach, týkajúcich sa človeka a sveta. Keďže sa jedná o katolícku náuku, je zrejme že sa zmienenými skutočnosťami </a:t>
            </a: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zaoberá 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svetle Božieho zjavenia a s cieľom usmerniť človeka na jeho posledný cieľ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nadprirodzený večný život v spoločenstve Najsvätejšej Trojice.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301" y="0"/>
            <a:ext cx="12049041" cy="6756849"/>
          </a:xfrm>
        </p:spPr>
        <p:txBody>
          <a:bodyPr anchor="ctr"/>
          <a:lstStyle/>
          <a:p>
            <a:r>
              <a:rPr lang="sk-SK" b="1" dirty="0" smtClean="0">
                <a:solidFill>
                  <a:srgbClr val="C00000"/>
                </a:solidFill>
              </a:rPr>
              <a:t/>
            </a:r>
            <a:br>
              <a:rPr lang="sk-SK" b="1" dirty="0" smtClean="0">
                <a:solidFill>
                  <a:srgbClr val="C00000"/>
                </a:solidFill>
              </a:rPr>
            </a:br>
            <a:r>
              <a:rPr lang="sk-SK" b="1" dirty="0">
                <a:solidFill>
                  <a:srgbClr val="C00000"/>
                </a:solidFill>
              </a:rPr>
              <a:t/>
            </a:r>
            <a:br>
              <a:rPr lang="sk-SK" b="1" dirty="0">
                <a:solidFill>
                  <a:srgbClr val="C00000"/>
                </a:solidFill>
              </a:rPr>
            </a:br>
            <a:endParaRPr lang="sk-SK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28034" y="927279"/>
            <a:ext cx="1153947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Eschatológiu delíme na dve časti</a:t>
            </a:r>
            <a:r>
              <a:rPr lang="sk-SK" sz="3200" b="1" dirty="0"/>
              <a:t>:</a:t>
            </a:r>
            <a:r>
              <a:rPr lang="sk-SK" sz="3200" dirty="0"/>
              <a:t> </a:t>
            </a:r>
          </a:p>
          <a:p>
            <a:endParaRPr lang="sk-SK" sz="1200" dirty="0" smtClean="0"/>
          </a:p>
          <a:p>
            <a:r>
              <a:rPr lang="sk-SK" sz="3200" dirty="0" smtClean="0"/>
              <a:t>	</a:t>
            </a:r>
            <a:r>
              <a:rPr lang="sk-SK" sz="3200" dirty="0" smtClean="0">
                <a:solidFill>
                  <a:srgbClr val="FF0000"/>
                </a:solidFill>
              </a:rPr>
              <a:t>1</a:t>
            </a:r>
            <a:r>
              <a:rPr lang="sk-SK" sz="3200" dirty="0">
                <a:solidFill>
                  <a:srgbClr val="FF0000"/>
                </a:solidFill>
              </a:rPr>
              <a:t>. </a:t>
            </a:r>
            <a:r>
              <a:rPr lang="sk-SK" sz="3200" u="sng" dirty="0" err="1">
                <a:solidFill>
                  <a:srgbClr val="FF0000"/>
                </a:solidFill>
              </a:rPr>
              <a:t>Eschatologia</a:t>
            </a:r>
            <a:r>
              <a:rPr lang="sk-SK" sz="3200" u="sng" dirty="0">
                <a:solidFill>
                  <a:srgbClr val="FF0000"/>
                </a:solidFill>
              </a:rPr>
              <a:t> jednotlivca</a:t>
            </a:r>
            <a:endParaRPr lang="sk-SK" sz="3200" dirty="0">
              <a:solidFill>
                <a:srgbClr val="FF0000"/>
              </a:solidFill>
            </a:endParaRPr>
          </a:p>
          <a:p>
            <a:r>
              <a:rPr lang="sk-SK" sz="3200" dirty="0"/>
              <a:t>Zaoberá sa poslednými skutočnosťami každého </a:t>
            </a:r>
            <a:r>
              <a:rPr lang="sk-SK" sz="3200" b="1" dirty="0"/>
              <a:t>jednotlivého človeka</a:t>
            </a:r>
            <a:r>
              <a:rPr lang="sk-SK" sz="3200" dirty="0"/>
              <a:t> (smrť, osobitný súd, údel duše v okamihu smrti, raj, peklo, očistec).</a:t>
            </a:r>
          </a:p>
          <a:p>
            <a:r>
              <a:rPr lang="sk-SK" sz="3200" dirty="0"/>
              <a:t>	</a:t>
            </a:r>
            <a:r>
              <a:rPr lang="sk-SK" sz="3200" dirty="0">
                <a:solidFill>
                  <a:srgbClr val="FF0000"/>
                </a:solidFill>
              </a:rPr>
              <a:t>2. </a:t>
            </a:r>
            <a:r>
              <a:rPr lang="sk-SK" sz="3200" u="sng" dirty="0" err="1">
                <a:solidFill>
                  <a:srgbClr val="FF0000"/>
                </a:solidFill>
              </a:rPr>
              <a:t>Eschatologia</a:t>
            </a:r>
            <a:r>
              <a:rPr lang="sk-SK" sz="3200" u="sng" dirty="0">
                <a:solidFill>
                  <a:srgbClr val="FF0000"/>
                </a:solidFill>
              </a:rPr>
              <a:t> celého ľudstva</a:t>
            </a:r>
            <a:endParaRPr lang="sk-SK" sz="3200" dirty="0">
              <a:solidFill>
                <a:srgbClr val="FF0000"/>
              </a:solidFill>
            </a:endParaRPr>
          </a:p>
          <a:p>
            <a:r>
              <a:rPr lang="sk-SK" sz="3200" dirty="0"/>
              <a:t>Zaoberá sa poslednými udalosťami a skutočnosťami </a:t>
            </a:r>
            <a:r>
              <a:rPr lang="sk-SK" sz="3200" b="1" dirty="0"/>
              <a:t>celého ľudstva a stvorenia</a:t>
            </a:r>
            <a:r>
              <a:rPr lang="sk-SK" sz="3200" dirty="0"/>
              <a:t> – (druhý Kristov príchod, vzkriesenie mŕtvych, posledný súd, koniec sveta a jeho obnovenie, nastúpenie stavu, ktorý bude trvať celú večnosť).</a:t>
            </a:r>
          </a:p>
        </p:txBody>
      </p:sp>
    </p:spTree>
    <p:extLst>
      <p:ext uri="{BB962C8B-B14F-4D97-AF65-F5344CB8AC3E}">
        <p14:creationId xmlns:p14="http://schemas.microsoft.com/office/powerpoint/2010/main" val="33414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15160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Bez smrti niet vzkriesenia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64340" y="1298829"/>
            <a:ext cx="11674375" cy="5449702"/>
          </a:xfrm>
        </p:spPr>
        <p:txBody>
          <a:bodyPr>
            <a:no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lovek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bytosť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zložená z tela a duše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od svojho stvorenia je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zameraný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svoj nadprirodzený cieľ – večný život v raji. 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Duša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človeka má duchovnú podstatu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bola stvorená Bohom ako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nesmrteľná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Boh stvoril každému človeku jedinečnú dušu a 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urobil ju identickou formou konkrétneho tela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preto napr. reinkarnácia (prevteľovanie duše) nie je možná. 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Duša človeka je oživujúcim princípom ľudského tela  a po smrti tela ostáva jediným nositeľom identity i vedomia konkrétneho človeka.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Takže človek, ktorý žil na Z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raz vstane z mŕtvych, je vďaka tejto nesmrteľnej duši jeden a ten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istý,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ak tu na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Zemi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počas života konal dobré alebo zlé skutky, bude raz po vzkriesení tela za tieto svoje skutky skutočne Bohom súdený a adekvátne pozitívne, či negatívne odmenený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0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Ľudská duša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77219" y="848065"/>
            <a:ext cx="11674375" cy="58425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sk-SK" sz="2800" b="1" spc="5" dirty="0" smtClean="0">
                <a:latin typeface="Times New Roman"/>
                <a:ea typeface="Calibri"/>
              </a:rPr>
              <a:t>V</a:t>
            </a:r>
            <a:r>
              <a:rPr lang="sk-SK" sz="2800" b="1" spc="5" dirty="0">
                <a:latin typeface="Times New Roman"/>
                <a:ea typeface="Calibri"/>
              </a:rPr>
              <a:t> okamihu smrti</a:t>
            </a:r>
            <a:r>
              <a:rPr lang="sk-SK" sz="2800" spc="5" dirty="0">
                <a:latin typeface="Times New Roman"/>
                <a:ea typeface="Calibri"/>
              </a:rPr>
              <a:t>, čiže hneď po oddelení od tela predstupuje </a:t>
            </a:r>
            <a:r>
              <a:rPr lang="sk-SK" sz="2800" spc="5" dirty="0" smtClean="0">
                <a:latin typeface="Times New Roman"/>
                <a:ea typeface="Calibri"/>
              </a:rPr>
              <a:t>nesmrteľná duša človeka pred </a:t>
            </a:r>
            <a:r>
              <a:rPr lang="sk-SK" sz="2800" b="1" spc="5" dirty="0">
                <a:latin typeface="Times New Roman"/>
                <a:ea typeface="Calibri"/>
              </a:rPr>
              <a:t>osobitný súd</a:t>
            </a:r>
            <a:r>
              <a:rPr lang="sk-SK" sz="2800" spc="5" dirty="0">
                <a:latin typeface="Times New Roman"/>
                <a:ea typeface="Calibri"/>
              </a:rPr>
              <a:t>, kde spoznáva svoj pozemský život v celistvosti.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sk-SK" sz="2800" b="1" spc="5" dirty="0">
                <a:latin typeface="Times New Roman"/>
                <a:ea typeface="Calibri"/>
              </a:rPr>
              <a:t>Učenie Cirkvi o osobitnom súde vychádza z dogmy, že duše zomrelých idú ihneď po smrti do neba, do očistca alebo do pekla</a:t>
            </a:r>
            <a:r>
              <a:rPr lang="sk-SK" sz="2800" spc="5" dirty="0">
                <a:latin typeface="Times New Roman"/>
                <a:ea typeface="Calibri"/>
              </a:rPr>
              <a:t>, ako nám to dosvedčuje Sväté písmo, v ktorom napr. Ježiš hovorí kajúcemu lotrovi na kríži: </a:t>
            </a:r>
            <a:r>
              <a:rPr lang="sk-SK" sz="2800" i="1" spc="5" dirty="0" smtClean="0">
                <a:latin typeface="Times New Roman"/>
                <a:ea typeface="Calibri"/>
              </a:rPr>
              <a:t>„</a:t>
            </a:r>
            <a:r>
              <a:rPr lang="sk-SK" sz="2800" b="1" i="1" spc="5" dirty="0" smtClean="0">
                <a:solidFill>
                  <a:srgbClr val="00B050"/>
                </a:solidFill>
                <a:latin typeface="Times New Roman"/>
                <a:ea typeface="Calibri"/>
              </a:rPr>
              <a:t>Dnes </a:t>
            </a:r>
            <a:r>
              <a:rPr lang="sk-SK" sz="2800" b="1" i="1" spc="5" dirty="0">
                <a:solidFill>
                  <a:srgbClr val="00B050"/>
                </a:solidFill>
                <a:latin typeface="Times New Roman"/>
                <a:ea typeface="Calibri"/>
              </a:rPr>
              <a:t>budeš so mnou v raji</a:t>
            </a:r>
            <a:r>
              <a:rPr lang="sk-SK" sz="2800" i="1" spc="5" dirty="0">
                <a:latin typeface="Times New Roman"/>
                <a:ea typeface="Calibri"/>
              </a:rPr>
              <a:t>…“</a:t>
            </a:r>
            <a:r>
              <a:rPr lang="sk-SK" sz="2800" spc="5" dirty="0">
                <a:latin typeface="Times New Roman"/>
                <a:ea typeface="Calibri"/>
              </a:rPr>
              <a:t> </a:t>
            </a:r>
            <a:r>
              <a:rPr lang="sk-SK" sz="2000" spc="5" dirty="0">
                <a:latin typeface="Times New Roman"/>
                <a:ea typeface="Calibri"/>
              </a:rPr>
              <a:t>(</a:t>
            </a:r>
            <a:r>
              <a:rPr lang="sk-SK" sz="2000" i="1" spc="5" dirty="0" err="1">
                <a:latin typeface="Times New Roman"/>
                <a:ea typeface="Calibri"/>
              </a:rPr>
              <a:t>Lk</a:t>
            </a:r>
            <a:r>
              <a:rPr lang="sk-SK" sz="2000" spc="5" dirty="0">
                <a:latin typeface="Times New Roman"/>
                <a:ea typeface="Calibri"/>
              </a:rPr>
              <a:t> 23, 43)</a:t>
            </a:r>
            <a:r>
              <a:rPr lang="sk-SK" sz="2800" spc="5" dirty="0">
                <a:latin typeface="Times New Roman"/>
                <a:ea typeface="Calibri"/>
              </a:rPr>
              <a:t>, takže bez ohľadu na to, kde sa mŕtve telo nachádza, duša už smeruje pred osobitný súd.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sk-SK" sz="2800" spc="5" dirty="0" smtClean="0">
                <a:latin typeface="Times New Roman"/>
                <a:ea typeface="Calibri"/>
              </a:rPr>
              <a:t>Po osobitnom súde môže duša prežívať: </a:t>
            </a:r>
          </a:p>
          <a:p>
            <a:pPr lvl="1" algn="just">
              <a:spcBef>
                <a:spcPts val="0"/>
              </a:spcBef>
            </a:pPr>
            <a:r>
              <a:rPr lang="sk-SK" b="1" spc="5" dirty="0" smtClean="0">
                <a:latin typeface="Times New Roman"/>
                <a:ea typeface="Calibri"/>
              </a:rPr>
              <a:t>večnú </a:t>
            </a:r>
            <a:r>
              <a:rPr lang="sk-SK" b="1" spc="5" dirty="0">
                <a:latin typeface="Times New Roman"/>
                <a:ea typeface="Calibri"/>
              </a:rPr>
              <a:t>blaženosť</a:t>
            </a:r>
            <a:r>
              <a:rPr lang="sk-SK" spc="5" dirty="0">
                <a:latin typeface="Times New Roman"/>
                <a:ea typeface="Calibri"/>
              </a:rPr>
              <a:t> pri Bohu (nebo) alebo </a:t>
            </a:r>
            <a:endParaRPr lang="sk-SK" spc="5" dirty="0" smtClean="0">
              <a:latin typeface="Times New Roman"/>
              <a:ea typeface="Calibri"/>
            </a:endParaRPr>
          </a:p>
          <a:p>
            <a:pPr lvl="1" algn="just">
              <a:spcBef>
                <a:spcPts val="0"/>
              </a:spcBef>
            </a:pPr>
            <a:r>
              <a:rPr lang="sk-SK" b="1" spc="5" dirty="0" smtClean="0">
                <a:latin typeface="Times New Roman"/>
                <a:ea typeface="Calibri"/>
              </a:rPr>
              <a:t>večné </a:t>
            </a:r>
            <a:r>
              <a:rPr lang="sk-SK" b="1" spc="5" dirty="0">
                <a:latin typeface="Times New Roman"/>
                <a:ea typeface="Calibri"/>
              </a:rPr>
              <a:t>odlúčenie od Boha </a:t>
            </a:r>
            <a:r>
              <a:rPr lang="sk-SK" spc="5" dirty="0">
                <a:latin typeface="Times New Roman"/>
                <a:ea typeface="Calibri"/>
              </a:rPr>
              <a:t>(peklo - zatratenie) – život bez zmyslu života. </a:t>
            </a:r>
            <a:endParaRPr lang="sk-SK" spc="5" dirty="0" smtClean="0">
              <a:latin typeface="Times New Roman"/>
              <a:ea typeface="Calibri"/>
            </a:endParaRPr>
          </a:p>
          <a:p>
            <a:pPr lvl="1" algn="just">
              <a:spcBef>
                <a:spcPts val="0"/>
              </a:spcBef>
            </a:pPr>
            <a:r>
              <a:rPr lang="sk-SK" b="1" spc="5" dirty="0" smtClean="0">
                <a:latin typeface="Times New Roman"/>
                <a:ea typeface="Calibri"/>
              </a:rPr>
              <a:t>dočasné očisťovanie </a:t>
            </a:r>
            <a:r>
              <a:rPr lang="sk-SK" spc="5" dirty="0" smtClean="0">
                <a:latin typeface="Times New Roman"/>
                <a:ea typeface="Calibri"/>
              </a:rPr>
              <a:t>(očistec) - ak </a:t>
            </a:r>
            <a:r>
              <a:rPr lang="sk-SK" spc="5" dirty="0">
                <a:latin typeface="Times New Roman"/>
                <a:ea typeface="Calibri"/>
              </a:rPr>
              <a:t>sa </a:t>
            </a:r>
            <a:r>
              <a:rPr lang="sk-SK" spc="5" dirty="0" smtClean="0">
                <a:latin typeface="Times New Roman"/>
                <a:ea typeface="Calibri"/>
              </a:rPr>
              <a:t>potrebuje </a:t>
            </a:r>
            <a:r>
              <a:rPr lang="sk-SK" spc="5" dirty="0" err="1" smtClean="0">
                <a:latin typeface="Times New Roman"/>
                <a:ea typeface="Calibri"/>
              </a:rPr>
              <a:t>vysporiadať</a:t>
            </a:r>
            <a:r>
              <a:rPr lang="sk-SK" spc="5" dirty="0" smtClean="0">
                <a:latin typeface="Times New Roman"/>
                <a:ea typeface="Calibri"/>
              </a:rPr>
              <a:t> </a:t>
            </a:r>
            <a:r>
              <a:rPr lang="sk-SK" spc="5" dirty="0">
                <a:latin typeface="Times New Roman"/>
                <a:ea typeface="Calibri"/>
              </a:rPr>
              <a:t>s prílišnou naviazanosťou na svetské veci, ľudí a pominuteľné radosti. </a:t>
            </a:r>
          </a:p>
          <a:p>
            <a:pPr algn="just">
              <a:spcBef>
                <a:spcPts val="0"/>
              </a:spcBef>
            </a:pPr>
            <a:r>
              <a:rPr lang="sk-SK" spc="5" dirty="0" smtClean="0">
                <a:solidFill>
                  <a:srgbClr val="FF0000"/>
                </a:solidFill>
                <a:latin typeface="Times New Roman"/>
                <a:ea typeface="Calibri"/>
              </a:rPr>
              <a:t>Človek bude </a:t>
            </a:r>
            <a:r>
              <a:rPr lang="sk-SK" b="1" spc="5" dirty="0" smtClean="0">
                <a:solidFill>
                  <a:srgbClr val="FF0000"/>
                </a:solidFill>
                <a:latin typeface="Times New Roman"/>
                <a:ea typeface="Calibri"/>
              </a:rPr>
              <a:t>v plnosti prežívať večnú </a:t>
            </a:r>
            <a:r>
              <a:rPr lang="sk-SK" b="1" spc="5" dirty="0">
                <a:solidFill>
                  <a:srgbClr val="FF0000"/>
                </a:solidFill>
                <a:latin typeface="Times New Roman"/>
                <a:ea typeface="Calibri"/>
              </a:rPr>
              <a:t>blaženosť alebo večné zatratenie</a:t>
            </a:r>
            <a:r>
              <a:rPr lang="sk-SK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b="1" spc="5" dirty="0" smtClean="0">
                <a:solidFill>
                  <a:srgbClr val="FF0000"/>
                </a:solidFill>
                <a:latin typeface="Times New Roman"/>
                <a:ea typeface="Calibri"/>
              </a:rPr>
              <a:t>až </a:t>
            </a:r>
            <a:r>
              <a:rPr lang="sk-SK" b="1" spc="5" dirty="0">
                <a:solidFill>
                  <a:srgbClr val="FF0000"/>
                </a:solidFill>
                <a:latin typeface="Times New Roman"/>
                <a:ea typeface="Calibri"/>
              </a:rPr>
              <a:t>po vzkriesení tela a po</a:t>
            </a:r>
            <a:r>
              <a:rPr lang="sk-SK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b="1" spc="5" dirty="0">
                <a:solidFill>
                  <a:srgbClr val="FF0000"/>
                </a:solidFill>
                <a:latin typeface="Times New Roman"/>
                <a:ea typeface="Calibri"/>
              </a:rPr>
              <a:t>poslednom súde</a:t>
            </a:r>
            <a:r>
              <a:rPr lang="sk-SK" spc="5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489397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5704" y="1260189"/>
            <a:ext cx="11674375" cy="58425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Apoštolské vyznanie viery hovorí o Kristovi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, že: </a:t>
            </a:r>
            <a:r>
              <a:rPr lang="sk-SK" sz="2800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„... </a:t>
            </a:r>
            <a:r>
              <a:rPr lang="sk-SK" sz="2800" spc="-30" dirty="0" smtClean="0">
                <a:solidFill>
                  <a:srgbClr val="202122"/>
                </a:solidFill>
                <a:latin typeface="Times New Roman"/>
                <a:ea typeface="Calibri"/>
              </a:rPr>
              <a:t>vystúpil </a:t>
            </a:r>
            <a:r>
              <a:rPr lang="sk-SK" sz="2800" spc="-30" dirty="0">
                <a:solidFill>
                  <a:srgbClr val="202122"/>
                </a:solidFill>
                <a:latin typeface="Times New Roman"/>
                <a:ea typeface="Calibri"/>
              </a:rPr>
              <a:t>na nebesia, sedí po pravici Boha Otca všemohúceho. Odtiaľ príde súdiť živých i mŕtvych“.</a:t>
            </a:r>
            <a:r>
              <a:rPr lang="sk-SK" sz="2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Cieľom </a:t>
            </a: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druhého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príchodu Ježiša Krista bude teda vzkriesenie mŕtvych a spravodlivá odmena všetkých ľudí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sk-SK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Pán Ježiš svoj druhý príchod (</a:t>
            </a:r>
            <a:r>
              <a:rPr lang="sk-SK" b="1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parúziu</a:t>
            </a:r>
            <a:r>
              <a:rPr lang="sk-SK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na konci sveta niekoľkokrát predpovedal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endParaRPr lang="sk-SK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„Lebo </a:t>
            </a:r>
            <a:r>
              <a:rPr lang="sk-SK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Syn človeka príde v sláve svojho Otca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so svojimi anjelmi a </a:t>
            </a:r>
            <a:r>
              <a:rPr lang="sk-SK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vtedy odplatí kaž­dému podľa jeho skutkov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.” 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Mt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16, 27)</a:t>
            </a:r>
            <a:endParaRPr lang="sk-SK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sk-SK" i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„Ľudia sa budú </a:t>
            </a:r>
            <a:r>
              <a:rPr lang="sk-SK" i="1" u="sng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deň súdu</a:t>
            </a:r>
            <a:r>
              <a:rPr lang="sk-SK" i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zodpovedať z každého daromného slova, ktoré vyslovia.“ </a:t>
            </a:r>
            <a:r>
              <a:rPr lang="sk-SK" i="1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						</a:t>
            </a:r>
            <a:r>
              <a:rPr lang="sk-SK" sz="2000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Mt</a:t>
            </a:r>
            <a:r>
              <a:rPr lang="sk-SK" sz="20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12, 36)</a:t>
            </a:r>
            <a:endParaRPr lang="sk-SK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„Všetky kmene zeme budú nariekať </a:t>
            </a:r>
            <a:r>
              <a:rPr lang="sk-SK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 uvidia Syna človeka prichádzať na nebeských oblakoch s mocou a veľkou slávou.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On pošle svojich anjelov za mohutného zvuku poľnice a zhromaždia jeho vyvolených zo štyroch strán sveta, od jedného kraja neba až po druhý. </a:t>
            </a:r>
            <a:r>
              <a:rPr lang="sk-SK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			</a:t>
            </a:r>
            <a:r>
              <a:rPr lang="sk-SK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Mt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24, 29-31)</a:t>
            </a:r>
            <a:r>
              <a:rPr lang="sk-SK" sz="2000" spc="5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1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18058</TotalTime>
  <Words>937</Words>
  <Application>Microsoft Office PowerPoint</Application>
  <PresentationFormat>Širokouhlá</PresentationFormat>
  <Paragraphs>228</Paragraphs>
  <Slides>43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51" baseType="lpstr">
      <vt:lpstr>Algerian</vt:lpstr>
      <vt:lpstr>Calibri</vt:lpstr>
      <vt:lpstr>Constantia</vt:lpstr>
      <vt:lpstr>Tahoma</vt:lpstr>
      <vt:lpstr>Times New Roman</vt:lpstr>
      <vt:lpstr>Wingdings</vt:lpstr>
      <vt:lpstr>Wingdings 2</vt:lpstr>
      <vt:lpstr>Tok</vt:lpstr>
      <vt:lpstr>     DIECÉZNA ŠKOLA VIERY III.          7. TÉMA:   VERÍM VO     VZKRIESENIE TELA                  A V ŽIVOT VEČNÝ  </vt:lpstr>
      <vt:lpstr>Prezentácia programu PowerPoint</vt:lpstr>
      <vt:lpstr>       „Ja som vzkriesenie a život...“ </vt:lpstr>
      <vt:lpstr>      </vt:lpstr>
      <vt:lpstr>Eschatológia</vt:lpstr>
      <vt:lpstr>  </vt:lpstr>
      <vt:lpstr>Bez smrti niet vzkriesenia </vt:lpstr>
      <vt:lpstr>Ľudská duša  </vt:lpstr>
      <vt:lpstr>Vzkriesenie tela  </vt:lpstr>
      <vt:lpstr>Čas a parúzia  </vt:lpstr>
      <vt:lpstr>Vzkriesenie mŕtvych a Posledný súd  </vt:lpstr>
      <vt:lpstr>Vzkriesenie a čas  </vt:lpstr>
      <vt:lpstr>Vzkriesenie a čas  </vt:lpstr>
      <vt:lpstr>Vzkriesenie a čas  </vt:lpstr>
      <vt:lpstr>Prezentácia programu PowerPoint</vt:lpstr>
      <vt:lpstr>Vzkriesenie a čas  </vt:lpstr>
      <vt:lpstr>Vzkriesenie a čas  </vt:lpstr>
      <vt:lpstr>Vzkriesenie mŕtvych </vt:lpstr>
      <vt:lpstr>Vzkriesenie tela v prameňoch viery </vt:lpstr>
      <vt:lpstr>Vzkriesenie tela v prameňoch viery </vt:lpstr>
      <vt:lpstr>Vzkriesenie tela v prameňoch viery </vt:lpstr>
      <vt:lpstr>Vzkriesenie tela v prameňoch viery </vt:lpstr>
      <vt:lpstr>Rozumové argumenty vzkriesenia mŕtvych </vt:lpstr>
      <vt:lpstr>Rozumové argumenty vzkriesenia mŕtvych </vt:lpstr>
      <vt:lpstr>Rozumové argumenty vzkriesenia mŕtvych </vt:lpstr>
      <vt:lpstr>Rozumové argumenty vzkriesenia mŕtvych </vt:lpstr>
      <vt:lpstr>Identita a vlastnosti vzkrieseného tela </vt:lpstr>
      <vt:lpstr>Identita a vlastnosti vzkrieseného tela </vt:lpstr>
      <vt:lpstr>Identita a vlastnosti vzkrieseného tela </vt:lpstr>
      <vt:lpstr>Identita a vlastnosti vzkrieseného tela </vt:lpstr>
      <vt:lpstr>Vzkriesenie bezbožných </vt:lpstr>
      <vt:lpstr>Nebo </vt:lpstr>
      <vt:lpstr>Nebo</vt:lpstr>
      <vt:lpstr>Poznávanie nebeských vecí </vt:lpstr>
      <vt:lpstr>Pozvanie k poznávaniu nebeských vecí </vt:lpstr>
      <vt:lpstr>Poznávanie nebeských vecí </vt:lpstr>
      <vt:lpstr>Prežívanie nebeskej blaženosti </vt:lpstr>
      <vt:lpstr>Prežívanie nebeskej blaženosti </vt:lpstr>
      <vt:lpstr>Vlastnosti neba </vt:lpstr>
      <vt:lpstr>Vlastnosti neba </vt:lpstr>
      <vt:lpstr>Obnovenie sveta </vt:lpstr>
      <vt:lpstr>Obnovenie sveta 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VERÍM V SVÄTÚ KATOLÍCKU CIRKEV</dc:title>
  <dc:creator>Jozef</dc:creator>
  <cp:lastModifiedBy>Pavol Forgáč</cp:lastModifiedBy>
  <cp:revision>101</cp:revision>
  <dcterms:created xsi:type="dcterms:W3CDTF">2021-03-12T06:37:47Z</dcterms:created>
  <dcterms:modified xsi:type="dcterms:W3CDTF">2021-09-16T20:41:24Z</dcterms:modified>
</cp:coreProperties>
</file>