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824" r:id="rId1"/>
  </p:sldMasterIdLst>
  <p:sldIdLst>
    <p:sldId id="256" r:id="rId2"/>
    <p:sldId id="273" r:id="rId3"/>
    <p:sldId id="274" r:id="rId4"/>
    <p:sldId id="275" r:id="rId5"/>
    <p:sldId id="276" r:id="rId6"/>
    <p:sldId id="278" r:id="rId7"/>
    <p:sldId id="277" r:id="rId8"/>
    <p:sldId id="279" r:id="rId9"/>
    <p:sldId id="286" r:id="rId10"/>
    <p:sldId id="263" r:id="rId11"/>
    <p:sldId id="28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>
            <a:extLst>
              <a:ext uri="{FF2B5EF4-FFF2-40B4-BE49-F238E27FC236}">
                <a16:creationId xmlns:a16="http://schemas.microsoft.com/office/drawing/2014/main" id="{00CF6573-B678-AF40-9DA8-70124B170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ruleShadow.png">
            <a:extLst>
              <a:ext uri="{FF2B5EF4-FFF2-40B4-BE49-F238E27FC236}">
                <a16:creationId xmlns:a16="http://schemas.microsoft.com/office/drawing/2014/main" id="{582C45E0-6B6B-624B-A224-9339D357D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Click to edit Master subtitle style</a:t>
            </a:r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A75D65-FFAD-684E-B65B-CC143B21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92AED-E2D2-6B47-AD24-98FB6D6F759C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AF72D9-13B2-0244-9DB0-E5DAFE13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8FF9E6-3004-7741-98DE-129CF95E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2A9988-2AFC-5C4A-9F22-E64D9822B15C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9800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>
            <a:extLst>
              <a:ext uri="{FF2B5EF4-FFF2-40B4-BE49-F238E27FC236}">
                <a16:creationId xmlns:a16="http://schemas.microsoft.com/office/drawing/2014/main" id="{17FE476A-E20B-1247-819A-5BE7E5CDF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>
            <a:extLst>
              <a:ext uri="{FF2B5EF4-FFF2-40B4-BE49-F238E27FC236}">
                <a16:creationId xmlns:a16="http://schemas.microsoft.com/office/drawing/2014/main" id="{6171AAE3-AF03-5C47-A806-DCD24E8D5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1"/>
          <a:stretch>
            <a:fillRect/>
          </a:stretch>
        </p:blipFill>
        <p:spPr bwMode="auto">
          <a:xfrm>
            <a:off x="4451350" y="0"/>
            <a:ext cx="125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anchor="b" anchorCtr="0"/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907B8FB-3048-3E41-B043-51636FB4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2670175" y="6356350"/>
            <a:ext cx="1627188" cy="365125"/>
          </a:xfrm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 defTabSz="914400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18DAB9-9B9D-9243-A9D2-8D1E1DD2EF94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B664849-E0BA-FE4C-B449-0CC536F5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300" y="6356350"/>
            <a:ext cx="1893888" cy="365125"/>
          </a:xfrm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600236A-4DEC-2A4D-BA3A-B9F2AFF7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2300" y="5738813"/>
            <a:ext cx="758825" cy="574675"/>
          </a:xfrm>
        </p:spPr>
        <p:txBody>
          <a:bodyPr>
            <a:noAutofit/>
          </a:bodyPr>
          <a:lstStyle>
            <a:lvl1pPr defTabSz="914400">
              <a:defRPr sz="3600" smtClean="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</a:lstStyle>
          <a:p>
            <a:pPr>
              <a:defRPr/>
            </a:pPr>
            <a:fld id="{219B9C1F-AE73-2E4E-B02D-223462013020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97334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>
            <a:extLst>
              <a:ext uri="{FF2B5EF4-FFF2-40B4-BE49-F238E27FC236}">
                <a16:creationId xmlns:a16="http://schemas.microsoft.com/office/drawing/2014/main" id="{3B31C950-E9AB-C641-8174-599A49357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k-SK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830862C-DD5B-6244-A9B2-AB03F4B9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4740FF-3996-3B44-917F-EDBC8894F96A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E154E0-6163-7D47-A808-ECF1E7FA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6BF34F8-B6F9-2443-A653-D9929B16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682C7B-F99C-5E49-9903-A7E09E8214F1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7561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0D9FE40-C8A7-1B40-A569-C77ED68B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27DAB9-2B17-9246-A3FB-115C9A43E76D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0A3FA54-BAED-5941-927A-239E8C48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58A37B7-53B9-AD4A-9EF7-278EFB1B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FFDC25-902B-AE4F-A1B1-B5866865A73B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4819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>
            <a:extLst>
              <a:ext uri="{FF2B5EF4-FFF2-40B4-BE49-F238E27FC236}">
                <a16:creationId xmlns:a16="http://schemas.microsoft.com/office/drawing/2014/main" id="{973BE34A-5F0D-A343-BDC7-80930DAD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>
            <a:extLst>
              <a:ext uri="{FF2B5EF4-FFF2-40B4-BE49-F238E27FC236}">
                <a16:creationId xmlns:a16="http://schemas.microsoft.com/office/drawing/2014/main" id="{CD1CACD9-22DB-3447-B6FC-231E1A6F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FCF79C-17ED-4748-9C85-68147DFE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D0EE7F-DEAB-8E4D-BCA2-E200EA9DD761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182990C-67C6-1645-B3DE-08A6C98F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026CFCA-EB08-1841-886B-D62E0D0E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B84805-1F81-3445-9EAA-FDDC8982D116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6257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>
            <a:extLst>
              <a:ext uri="{FF2B5EF4-FFF2-40B4-BE49-F238E27FC236}">
                <a16:creationId xmlns:a16="http://schemas.microsoft.com/office/drawing/2014/main" id="{67F47D84-0F8B-2540-BDEA-020511D9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9"/>
          <a:stretch>
            <a:fillRect/>
          </a:stretch>
        </p:blipFill>
        <p:spPr bwMode="auto">
          <a:xfrm>
            <a:off x="0" y="4763"/>
            <a:ext cx="779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ruleShadow.png">
            <a:extLst>
              <a:ext uri="{FF2B5EF4-FFF2-40B4-BE49-F238E27FC236}">
                <a16:creationId xmlns:a16="http://schemas.microsoft.com/office/drawing/2014/main" id="{6BC84178-DBC1-B442-8924-7552DAD16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1"/>
          <a:stretch>
            <a:fillRect/>
          </a:stretch>
        </p:blipFill>
        <p:spPr bwMode="auto">
          <a:xfrm>
            <a:off x="7786688" y="0"/>
            <a:ext cx="12541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1369795-1DF7-AD4D-A8A9-C5BCB175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7924800" y="6356350"/>
            <a:ext cx="1066800" cy="365125"/>
          </a:xfrm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 defTabSz="914400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4A89E2-728C-FD48-8A43-B321E1508A6B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9E6A8D-CCB9-B742-8FE9-A2ED6B84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87600F-17F9-5443-8210-B77049F1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64DF67-173C-6F49-B8C4-3B3DB0E18354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08293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>
            <a:extLst>
              <a:ext uri="{FF2B5EF4-FFF2-40B4-BE49-F238E27FC236}">
                <a16:creationId xmlns:a16="http://schemas.microsoft.com/office/drawing/2014/main" id="{A3D5E3AF-03A5-F34C-9C6B-F43833E20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>
            <a:extLst>
              <a:ext uri="{FF2B5EF4-FFF2-40B4-BE49-F238E27FC236}">
                <a16:creationId xmlns:a16="http://schemas.microsoft.com/office/drawing/2014/main" id="{0BF09D1A-85BC-C042-BC0C-8A7CB8BF7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6CC34C-E30E-C942-87F7-F95B652D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49419B-2107-D147-8A11-20907EFAB3EF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FD43DC-A12A-5847-A3BC-A7E38EE8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80B92D3-4964-234E-BEAE-8403717B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EBB336-142A-2647-BC79-BDB1AD80EBA9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6940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>
            <a:extLst>
              <a:ext uri="{FF2B5EF4-FFF2-40B4-BE49-F238E27FC236}">
                <a16:creationId xmlns:a16="http://schemas.microsoft.com/office/drawing/2014/main" id="{09D7D876-F2EA-DE49-AEF5-C27F070B2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>
            <a:extLst>
              <a:ext uri="{FF2B5EF4-FFF2-40B4-BE49-F238E27FC236}">
                <a16:creationId xmlns:a16="http://schemas.microsoft.com/office/drawing/2014/main" id="{1CDBDA64-1171-A14D-BC44-BA2C00E03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Ctr="0"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Click to edit Master subtitle style</a:t>
            </a:r>
            <a:endParaRPr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Drag picture to placeholder or click icon to add</a:t>
            </a:r>
            <a:endParaRPr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E0C70D-644F-D34A-8439-EFD0E70F80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D8AE0A-EB89-9D4D-B128-99C97D92C977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C6AE98-23CB-2545-91B4-1799C2143A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99405C-868E-B540-B2AF-203A220562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9E8A73-9F97-4848-8384-A6B72D110061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49342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>
            <a:extLst>
              <a:ext uri="{FF2B5EF4-FFF2-40B4-BE49-F238E27FC236}">
                <a16:creationId xmlns:a16="http://schemas.microsoft.com/office/drawing/2014/main" id="{8BF94811-D7A2-E84E-8F4E-A80D4DD61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6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>
            <a:extLst>
              <a:ext uri="{FF2B5EF4-FFF2-40B4-BE49-F238E27FC236}">
                <a16:creationId xmlns:a16="http://schemas.microsoft.com/office/drawing/2014/main" id="{9DEE91B6-9512-0F4C-9C1C-6695EB1AC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304F5EB-F77E-B947-8776-9283DE21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9EF45C-A27D-DB44-B1F6-CBE5F02CB8B2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E42AB9-6DAE-1E4F-9DCA-A7AEC5FB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4AABFD-6B08-F745-8862-C0B2D885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2327B9-231D-9446-B229-08E5F6A568B7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54743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ruleShadow.png">
            <a:extLst>
              <a:ext uri="{FF2B5EF4-FFF2-40B4-BE49-F238E27FC236}">
                <a16:creationId xmlns:a16="http://schemas.microsoft.com/office/drawing/2014/main" id="{6069A8BF-A305-FD43-9897-512DDD96D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FullBackground.jpg">
            <a:extLst>
              <a:ext uri="{FF2B5EF4-FFF2-40B4-BE49-F238E27FC236}">
                <a16:creationId xmlns:a16="http://schemas.microsoft.com/office/drawing/2014/main" id="{F3491AB5-075E-FA4C-BC6F-2EF4D9C2D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C33A50A-95E2-AF4C-AB6E-C2EB747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EAF21C-0A95-A34E-80D5-2EB48C27F52B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3A2DFD6-AC2E-0F44-9E69-30549DBF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E2849E3-ADA4-834D-B7E3-9BAFE1B2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E37C89-F11A-8644-93CC-8C33AD272E6F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8203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>
            <a:extLst>
              <a:ext uri="{FF2B5EF4-FFF2-40B4-BE49-F238E27FC236}">
                <a16:creationId xmlns:a16="http://schemas.microsoft.com/office/drawing/2014/main" id="{87318806-5534-AE46-B0A1-A46C4E5A6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verlay-FullBackground.jpg">
            <a:extLst>
              <a:ext uri="{FF2B5EF4-FFF2-40B4-BE49-F238E27FC236}">
                <a16:creationId xmlns:a16="http://schemas.microsoft.com/office/drawing/2014/main" id="{3C0E259D-0FD0-3046-81AB-38042BDE7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F10243A1-78E2-0D41-8A8C-B3246833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958FC6-22BA-A34F-A366-1FAC4F2B4C1F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B0C4BC5-E74B-224E-BAF1-B023EA47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9AED2BC-D91C-D944-846F-655C5E05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A66E9-F603-0B4C-A33B-47AED832559E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93076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verlay-ruleShadow.png">
            <a:extLst>
              <a:ext uri="{FF2B5EF4-FFF2-40B4-BE49-F238E27FC236}">
                <a16:creationId xmlns:a16="http://schemas.microsoft.com/office/drawing/2014/main" id="{31393903-59E0-614A-8AE8-08D2D8525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Overlay-FullBackground.jpg">
            <a:extLst>
              <a:ext uri="{FF2B5EF4-FFF2-40B4-BE49-F238E27FC236}">
                <a16:creationId xmlns:a16="http://schemas.microsoft.com/office/drawing/2014/main" id="{DCF9B63A-008C-5D41-8174-C338672CE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/>
          <a:stretch>
            <a:fillRect/>
          </a:stretch>
        </p:blipFill>
        <p:spPr bwMode="auto">
          <a:xfrm>
            <a:off x="0" y="1447800"/>
            <a:ext cx="91440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AF25FAB-4426-1746-9D94-3E59F22D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5BF844-88C6-0644-A7CC-DAEAA8DA28E9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7BDE545-36D2-234A-96FD-660A1359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E07D91F-D698-DB45-A7B9-DD594CBE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37FCA1-6B46-2047-897D-21E4F816E61D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90645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FullBackground.jpg">
            <a:extLst>
              <a:ext uri="{FF2B5EF4-FFF2-40B4-BE49-F238E27FC236}">
                <a16:creationId xmlns:a16="http://schemas.microsoft.com/office/drawing/2014/main" id="{5A083DD3-FF33-5240-9758-E259AE65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A5DE7EC-A6AD-4D45-9AF8-539E8BD6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274D32-A9D1-8F47-B3E8-B9CD48241F01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1B857A3-BCDB-7B44-AB80-1F044FFF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6A3080-542A-7D44-8F49-6F8A9BDE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1BBB82-B6EA-D042-AE48-B1A20228FBC0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08957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>
            <a:extLst>
              <a:ext uri="{FF2B5EF4-FFF2-40B4-BE49-F238E27FC236}">
                <a16:creationId xmlns:a16="http://schemas.microsoft.com/office/drawing/2014/main" id="{FFAC1CF5-5918-F74E-9E25-07092553D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>
            <a:extLst>
              <a:ext uri="{FF2B5EF4-FFF2-40B4-BE49-F238E27FC236}">
                <a16:creationId xmlns:a16="http://schemas.microsoft.com/office/drawing/2014/main" id="{BD67C63B-BB8F-E245-8AE6-F1FAFC78C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1"/>
          <a:stretch>
            <a:fillRect/>
          </a:stretch>
        </p:blipFill>
        <p:spPr bwMode="auto">
          <a:xfrm>
            <a:off x="4451350" y="0"/>
            <a:ext cx="125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anchor="b" anchorCtr="0"/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D125FAA-7AB0-1243-A4A3-11294E43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2667000" y="6356350"/>
            <a:ext cx="1622425" cy="365125"/>
          </a:xfrm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>
            <a:lvl1pPr defTabSz="914400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03AD65-2499-4440-BC2F-8826609A6B7E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76AB9C-F3D2-8F4D-AE01-FF1DA97E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41300" y="6356350"/>
            <a:ext cx="1892300" cy="365125"/>
          </a:xfrm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D271279-E0C1-4F46-BF12-81D2E240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2300" y="5748338"/>
            <a:ext cx="762000" cy="576262"/>
          </a:xfrm>
        </p:spPr>
        <p:txBody>
          <a:bodyPr>
            <a:noAutofit/>
          </a:bodyPr>
          <a:lstStyle>
            <a:lvl1pPr defTabSz="914400">
              <a:defRPr sz="3600" smtClean="0">
                <a:solidFill>
                  <a:schemeClr val="tx1"/>
                </a:solidFill>
                <a:latin typeface="Perpetua Titling MT" panose="02020502060505020804" pitchFamily="18" charset="0"/>
              </a:defRPr>
            </a:lvl1pPr>
          </a:lstStyle>
          <a:p>
            <a:pPr>
              <a:defRPr/>
            </a:pPr>
            <a:fld id="{6814E515-B8AC-754C-83EE-A7C5F840BF4E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27936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D8CB2-D008-CB46-9F65-564DABFB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98A9E-B872-E740-82A3-0E67DE64E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A4F2C-E614-054B-9A32-20C7AB1F3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325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E0EE166-DA60-5145-8896-FF90D4D1FFC8}" type="datetimeFigureOut">
              <a:rPr lang="en-US" altLang="sk-SK"/>
              <a:pPr>
                <a:defRPr/>
              </a:pPr>
              <a:t>3/18/22</a:t>
            </a:fld>
            <a:endParaRPr lang="en-US" alt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DD93-EC26-904A-BBE1-484158EDA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3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32ED8-A625-6F4C-A59E-4B0ABFE1E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39B3F35-9133-8443-8A28-97F06C615F8C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Calisto MT" panose="02040603050505030304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Clr>
          <a:srgbClr val="858585"/>
        </a:buClr>
        <a:buFont typeface="Calisto MT" panose="02040603050505030304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MS PGothic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Calisto MT" panose="02040603050505030304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MS PGothic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Clr>
          <a:srgbClr val="858585"/>
        </a:buClr>
        <a:buFont typeface="Calisto MT" panose="02040603050505030304" pitchFamily="18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MS PGothic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Calisto MT" panose="02040603050505030304" pitchFamily="18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MS PGothic" panose="020B0600070205080204" pitchFamily="34" charset="-128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23D5-239D-BE4C-ACEE-E9ADD3A49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13" y="274638"/>
            <a:ext cx="5573712" cy="23495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Svätý Pavol </a:t>
            </a:r>
            <a:r>
              <a:rPr lang="mr-IN" altLang="sk-SK" sz="5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apoštol národov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C9E8A-6042-D247-B92E-D52A7F9C6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613" y="3897313"/>
            <a:ext cx="5118100" cy="18351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sk-SK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6. téma</a:t>
            </a:r>
          </a:p>
          <a:p>
            <a:pPr eaLnBrk="1" hangingPunct="1">
              <a:defRPr/>
            </a:pPr>
            <a:endParaRPr lang="en-US" altLang="sk-SK" sz="800" b="1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altLang="sk-SK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Diecézna škola viery</a:t>
            </a:r>
          </a:p>
        </p:txBody>
      </p:sp>
      <p:pic>
        <p:nvPicPr>
          <p:cNvPr id="16388" name="Picture 4" descr="the_commemoration_of_saint_paul.jpg">
            <a:extLst>
              <a:ext uri="{FF2B5EF4-FFF2-40B4-BE49-F238E27FC236}">
                <a16:creationId xmlns:a16="http://schemas.microsoft.com/office/drawing/2014/main" id="{9D637E96-1BBF-C14F-8C78-0081F9E4E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038225"/>
            <a:ext cx="24161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219E4-27D8-6348-AA05-F988BCDA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 - svätopisec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E0140E3-232A-F54C-8610-8D35F7DF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90000"/>
              </a:lnSpc>
              <a:buFont typeface="Calisto MT" panose="02040603050505030304" pitchFamily="18" charset="0"/>
              <a:buNone/>
              <a:defRPr/>
            </a:pPr>
            <a:r>
              <a:rPr lang="sk-SK" altLang="sk-SK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Pavlov spôsob prítomnosti v komunitách kresťanov: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sk-SK" altLang="sk-SK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osobná prítomnosť;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sk-SK" altLang="sk-SK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prítomnosť cez spolupracovníkov;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sk-SK" altLang="sk-SK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prítomnosť cez napísaný list</a:t>
            </a:r>
            <a:r>
              <a:rPr lang="sk-SK" altLang="sk-SK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; </a:t>
            </a:r>
          </a:p>
          <a:p>
            <a:pPr lvl="1" algn="just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sk-SK" altLang="sk-SK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13 z 27 novozákonných spisov tvoria Pavlove listy. Predsa určitým ľuďom Pavol – svätopisec ostáva nepoznaným, žiaľ, aj pre veriacich.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C93DA17-D5B6-CD46-9784-AFEEC6501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b="1" dirty="0">
                <a:latin typeface="Cambria"/>
                <a:ea typeface="ＭＳ Ｐゴシック" charset="0"/>
                <a:cs typeface="Cambria"/>
              </a:rPr>
              <a:t>Pavlove listy</a:t>
            </a:r>
            <a:endParaRPr lang="en-GB" b="1" dirty="0"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B6C9EBA-9503-A845-8E02-46F05124D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738313"/>
            <a:ext cx="8323262" cy="48323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Medzi biblistami je dnes spoločná zhoda, že sedem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listov pochádza priamo od apoštola Pavla: Prvý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list Solúnčanom, Prvý a Druhý list Korinťanom, List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Galaťanom, List Filipanom, List Rimanom a List Filemonovi.</a:t>
            </a:r>
            <a:endParaRPr lang="sk-SK" altLang="sk-SK" sz="260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pPr algn="just" eaLnBrk="1" hangingPunct="1">
              <a:defRPr/>
            </a:pP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Isté pochybnosti vzhľadom na priame autorstvo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prevládajú pri listoch: Druhý list Solúnčanom,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List Efezanom, List Kolosanom.</a:t>
            </a:r>
            <a:endParaRPr lang="sk-SK" altLang="sk-SK" sz="260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pPr algn="just" eaLnBrk="1" hangingPunct="1">
              <a:defRPr/>
            </a:pP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astoráln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e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list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y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: Prvý a Druhý list Timotejovi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 List Títovi, je rozšírená všeobecná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mienka, že ich napísal po Pavlovej smrti nejaký jeho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žiak.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F2D6F-4E99-2B4C-887D-75239BE0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Štruktúra listov</a:t>
            </a:r>
            <a:r>
              <a:rPr lang="sk-SK" altLang="sk-SK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52A20E2-4895-2E43-831F-14D3B2810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3" y="1676400"/>
            <a:ext cx="8402637" cy="4921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70000"/>
              </a:lnSpc>
              <a:defRPr/>
            </a:pPr>
            <a:r>
              <a:rPr lang="sk-SK" altLang="sk-SK" sz="2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NADPIS LISTU:</a:t>
            </a:r>
          </a:p>
          <a:p>
            <a:pPr lvl="1" algn="just" eaLnBrk="1" hangingPunct="1">
              <a:lnSpc>
                <a:spcPct val="70000"/>
              </a:lnSpc>
              <a:defRPr/>
            </a:pPr>
            <a:r>
              <a:rPr lang="sk-SK" altLang="sk-SK" sz="2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Odosielateľ:</a:t>
            </a:r>
            <a:r>
              <a:rPr lang="sk-SK" altLang="sk-SK" sz="2600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Pavol a často aj mená spolupracovníkov.</a:t>
            </a:r>
          </a:p>
          <a:p>
            <a:pPr lvl="1" algn="just" eaLnBrk="1" hangingPunct="1">
              <a:lnSpc>
                <a:spcPct val="70000"/>
              </a:lnSpc>
              <a:defRPr/>
            </a:pPr>
            <a:r>
              <a:rPr lang="sk-SK" altLang="sk-SK" sz="2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Adresát:</a:t>
            </a:r>
            <a:r>
              <a:rPr lang="sk-SK" altLang="sk-SK" sz="2600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Uvedenie kresťanského spoločenstva alebo jednotlivca, ktorým je list určený. </a:t>
            </a:r>
          </a:p>
          <a:p>
            <a:pPr lvl="1" algn="just" eaLnBrk="1" hangingPunct="1">
              <a:lnSpc>
                <a:spcPct val="70000"/>
              </a:lnSpc>
              <a:defRPr/>
            </a:pPr>
            <a:r>
              <a:rPr lang="sk-SK" altLang="sk-SK" sz="2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Pozdrav:</a:t>
            </a:r>
            <a:r>
              <a:rPr lang="sk-SK" altLang="sk-SK" sz="2600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želanie Božieho pokoja a milosti.</a:t>
            </a:r>
          </a:p>
          <a:p>
            <a:pPr algn="just" eaLnBrk="1" hangingPunct="1">
              <a:lnSpc>
                <a:spcPct val="70000"/>
              </a:lnSpc>
              <a:defRPr/>
            </a:pPr>
            <a:r>
              <a:rPr lang="sk-SK" altLang="sk-SK" sz="2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JADRO LISTU: </a:t>
            </a:r>
          </a:p>
          <a:p>
            <a:pPr lvl="1" algn="just" eaLnBrk="1" hangingPunct="1">
              <a:lnSpc>
                <a:spcPct val="70000"/>
              </a:lnSpc>
              <a:defRPr/>
            </a:pPr>
            <a:r>
              <a:rPr lang="sk-SK" altLang="sk-SK" sz="2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Náuková časť: </a:t>
            </a:r>
            <a:r>
              <a:rPr lang="sk-SK" altLang="sk-SK" sz="2600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správne chápanie Kristovho evanjelia, odpovede na otázky kresťanov, riešenie problémov.</a:t>
            </a:r>
          </a:p>
          <a:p>
            <a:pPr lvl="1" algn="just" eaLnBrk="1" hangingPunct="1">
              <a:lnSpc>
                <a:spcPct val="70000"/>
              </a:lnSpc>
              <a:defRPr/>
            </a:pPr>
            <a:r>
              <a:rPr lang="sk-SK" altLang="sk-SK" sz="2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Povzbudzujúca časť:</a:t>
            </a:r>
            <a:r>
              <a:rPr lang="sk-SK" altLang="sk-SK" sz="2600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aplikácia evanjelia do života.</a:t>
            </a:r>
          </a:p>
          <a:p>
            <a:pPr algn="just" eaLnBrk="1" hangingPunct="1">
              <a:lnSpc>
                <a:spcPct val="70000"/>
              </a:lnSpc>
              <a:defRPr/>
            </a:pPr>
            <a:r>
              <a:rPr lang="sk-SK" altLang="sk-SK" sz="2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ZÁVER LISTU: </a:t>
            </a:r>
          </a:p>
          <a:p>
            <a:pPr lvl="1" algn="just" eaLnBrk="1" hangingPunct="1">
              <a:lnSpc>
                <a:spcPct val="70000"/>
              </a:lnSpc>
              <a:defRPr/>
            </a:pPr>
            <a:r>
              <a:rPr lang="sk-SK" altLang="sk-SK" sz="2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Podpis</a:t>
            </a:r>
            <a:r>
              <a:rPr lang="sk-SK" altLang="sk-SK" sz="2600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: slúžil na overenie pravosti listu a odosielateľa.</a:t>
            </a:r>
          </a:p>
          <a:p>
            <a:pPr lvl="1" algn="just" eaLnBrk="1" hangingPunct="1">
              <a:lnSpc>
                <a:spcPct val="70000"/>
              </a:lnSpc>
              <a:defRPr/>
            </a:pPr>
            <a:r>
              <a:rPr lang="sk-SK" altLang="sk-SK" sz="2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Pozdrav:</a:t>
            </a:r>
            <a:r>
              <a:rPr lang="sk-SK" altLang="sk-SK" sz="2600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pozdravy a posledné odporúčania.</a:t>
            </a:r>
          </a:p>
          <a:p>
            <a:pPr lvl="1" algn="just" eaLnBrk="1" hangingPunct="1">
              <a:lnSpc>
                <a:spcPct val="70000"/>
              </a:lnSpc>
              <a:defRPr/>
            </a:pPr>
            <a:r>
              <a:rPr lang="sk-SK" altLang="sk-SK" sz="26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Ukončenie:</a:t>
            </a:r>
            <a:r>
              <a:rPr lang="sk-SK" altLang="sk-SK" sz="2600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zvolávanie Božieho požehnania.</a:t>
            </a:r>
          </a:p>
          <a:p>
            <a:pPr eaLnBrk="1" hangingPunct="1">
              <a:lnSpc>
                <a:spcPct val="90000"/>
              </a:lnSpc>
              <a:defRPr/>
            </a:pPr>
            <a:endParaRPr lang="sk-SK" altLang="sk-SK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32DEE-B4C0-8A42-83E4-5EA40FA0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 </a:t>
            </a:r>
            <a:r>
              <a:rPr lang="mr-IN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tri tituly v listoch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4301976B-0BD6-C24F-BD65-9131DD87F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828800"/>
            <a:ext cx="8039100" cy="4297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sk-SK" altLang="sk-SK" sz="3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Apoštol: </a:t>
            </a: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rovnako ako ostatným apoštolom aj Pavlovi bolo zverené Kristovo evanjelium, ktorého on je „</a:t>
            </a:r>
            <a:r>
              <a:rPr lang="sk-SK" altLang="sk-SK" sz="3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autentický</a:t>
            </a:r>
            <a:r>
              <a:rPr lang="sk-SK" altLang="en-US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hlásateľ.</a:t>
            </a:r>
          </a:p>
          <a:p>
            <a:pPr algn="just" eaLnBrk="1" hangingPunct="1">
              <a:defRPr/>
            </a:pPr>
            <a:r>
              <a:rPr lang="sk-SK" altLang="sk-SK" sz="3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Služobník</a:t>
            </a: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(otrok): jeho pánom (vlastníkom) je Ježiš, On ho povolal a jemu patrí.</a:t>
            </a:r>
          </a:p>
          <a:p>
            <a:pPr algn="just" eaLnBrk="1" hangingPunct="1">
              <a:defRPr/>
            </a:pPr>
            <a:r>
              <a:rPr lang="sk-SK" altLang="sk-SK" sz="3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Väzeň</a:t>
            </a: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: Pavlovo utrpenie je spoluúčasťou na Kristovom utrpení, ba dokonca prostriedok pri šírení evanjelia a príklad pre druhých. </a:t>
            </a:r>
          </a:p>
          <a:p>
            <a:pPr eaLnBrk="1" hangingPunct="1">
              <a:defRPr/>
            </a:pPr>
            <a:endParaRPr lang="sk-SK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53269-C002-094F-ABA3-CE6199FF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Zamyslenie pre náš život 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5A378E01-69EB-6343-A0EA-41BDC4D0A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25" y="1828800"/>
            <a:ext cx="8088313" cy="46196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sk-SK" altLang="sk-SK" sz="3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Pavlove listy sú vyjadrením jeho túžby byť prítomný uprostred kresťanov, ktorých získal pre Krista. </a:t>
            </a:r>
          </a:p>
          <a:p>
            <a:pPr algn="just" eaLnBrk="1" hangingPunct="1">
              <a:defRPr/>
            </a:pPr>
            <a:r>
              <a:rPr lang="sk-SK" altLang="sk-SK" sz="3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Listy sú vzácnym svedectvom „aktualizácie</a:t>
            </a:r>
            <a:r>
              <a:rPr lang="sk-SK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sk-SK" altLang="sk-SK" sz="3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Kristovho posolstva na situáciu kresťanov. To je príklad pre nás = snaha o aktualizáciu.</a:t>
            </a:r>
          </a:p>
          <a:p>
            <a:pPr algn="just" eaLnBrk="1" hangingPunct="1">
              <a:defRPr/>
            </a:pPr>
            <a:r>
              <a:rPr lang="sk-SK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Apoštol, služobník, väzeň </a:t>
            </a:r>
            <a:r>
              <a:rPr lang="sk-SK" altLang="sk-SK" sz="3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– tieto tri Pavlove tituly sú aj našim poslaním.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7D8E5-AA5D-B948-B8A2-7E01433B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 - mysliteľ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B426B9A-A718-2346-B264-BD85059A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7188"/>
            <a:ext cx="8229600" cy="49704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Pavlove listy ponúkajú šírku a hĺbku pohľadu na Kristovo evanjelium:</a:t>
            </a:r>
          </a:p>
          <a:p>
            <a:pPr lvl="1" algn="just" eaLnBrk="1" hangingPunct="1">
              <a:buFont typeface="Wingdings" panose="05000000000000000000" pitchFamily="2" charset="2"/>
              <a:buChar char="u"/>
              <a:defRPr/>
            </a:pP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šírka: záber tém, ktorým sa Pavol venuje: Kristov kríž a zmŕtvychvstanie, Jeho druhý príchod, vzťah medzi židovstvom a evanjeliom,  úloha Mojžišovho zákona atď. </a:t>
            </a:r>
          </a:p>
          <a:p>
            <a:pPr lvl="1" algn="just" eaLnBrk="1" hangingPunct="1">
              <a:buFont typeface="Wingdings" panose="05000000000000000000" pitchFamily="2" charset="2"/>
              <a:buChar char="u"/>
              <a:defRPr/>
            </a:pP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hĺbka: aj po 2000 rokoch existencie kresťanstva ostávajú Pavlove listy náročným čítaním. Kresťanstvo nie je čítanie na letné dni, ale náročný a odvážny štýl života. </a:t>
            </a:r>
          </a:p>
          <a:p>
            <a:pPr algn="just" eaLnBrk="1" hangingPunct="1">
              <a:buFont typeface="Calisto MT" panose="02040603050505030304" pitchFamily="18" charset="0"/>
              <a:buNone/>
              <a:defRPr/>
            </a:pPr>
            <a:endParaRPr lang="sk-SK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defRPr/>
            </a:pPr>
            <a:endParaRPr lang="sk-SK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11FA-4E1C-BB43-B93A-BE53EED8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Výber : 3 témy </a:t>
            </a:r>
            <a:b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</a:b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 Pavlovej náuky</a:t>
            </a:r>
            <a:endParaRPr lang="en-US" altLang="sk-SK" b="1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638B-99D2-854A-AAAB-69FF968B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2452688"/>
            <a:ext cx="7583487" cy="3168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sk-SK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Kristologický hymnus v Flp 2</a:t>
            </a:r>
          </a:p>
          <a:p>
            <a:pPr algn="just" eaLnBrk="1" hangingPunct="1">
              <a:defRPr/>
            </a:pPr>
            <a:r>
              <a:rPr lang="sk-SK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Tajomné telo Krista v 1 Kor 12</a:t>
            </a:r>
          </a:p>
          <a:p>
            <a:pPr algn="just" eaLnBrk="1" hangingPunct="1">
              <a:defRPr/>
            </a:pPr>
            <a:r>
              <a:rPr lang="sk-SK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Pavlova cesta lásky v 1 Kor 13</a:t>
            </a:r>
          </a:p>
          <a:p>
            <a:pPr eaLnBrk="1" hangingPunct="1">
              <a:defRPr/>
            </a:pPr>
            <a:endParaRPr lang="en-US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D97DC-4164-2540-A150-B6F86794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63500"/>
            <a:ext cx="8086725" cy="1282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Hymnus na Krista v Flp 2,5-11</a:t>
            </a:r>
          </a:p>
        </p:txBody>
      </p:sp>
      <p:sp>
        <p:nvSpPr>
          <p:cNvPr id="4" name="Zástupný symbol obsahu 3">
            <a:extLst>
              <a:ext uri="{FF2B5EF4-FFF2-40B4-BE49-F238E27FC236}">
                <a16:creationId xmlns:a16="http://schemas.microsoft.com/office/drawing/2014/main" id="{93EE0FD6-07A4-A849-BB47-6BC491EF5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4316412" cy="52816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 eaLnBrk="1" hangingPunct="1">
              <a:spcBef>
                <a:spcPts val="200"/>
              </a:spcBef>
              <a:spcAft>
                <a:spcPts val="200"/>
              </a:spcAft>
              <a:buFont typeface="Calisto MT" panose="02040603050505030304" pitchFamily="18" charset="0"/>
              <a:buNone/>
              <a:defRPr/>
            </a:pP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</a:rPr>
              <a:t>Zmýšľajte tak ako Kristus Ježiš:</a:t>
            </a:r>
          </a:p>
          <a:p>
            <a:pPr marL="0" indent="0" algn="just" eaLnBrk="1" hangingPunct="1">
              <a:spcBef>
                <a:spcPts val="200"/>
              </a:spcBef>
              <a:spcAft>
                <a:spcPts val="200"/>
              </a:spcAft>
              <a:buFont typeface="Calisto MT" panose="02040603050505030304" pitchFamily="18" charset="0"/>
              <a:buNone/>
              <a:defRPr/>
            </a:pP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</a:rPr>
              <a:t> On, hoci má božskú prirodzenosť, nepridŕžal sa svojej rovnosti s Bohom,</a:t>
            </a:r>
          </a:p>
          <a:p>
            <a:pPr marL="0" indent="0" algn="just" eaLnBrk="1" hangingPunct="1">
              <a:spcBef>
                <a:spcPts val="200"/>
              </a:spcBef>
              <a:spcAft>
                <a:spcPts val="200"/>
              </a:spcAft>
              <a:buFont typeface="Calisto MT" panose="02040603050505030304" pitchFamily="18" charset="0"/>
              <a:buNone/>
              <a:defRPr/>
            </a:pP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</a:rPr>
              <a:t> ale zriekol sa seba samého, vzal si prirodzenosť sluhu, stal sa podobný ľuďom; a podľa vonkajšieho zjavu bol pokladaný za človeka.</a:t>
            </a:r>
          </a:p>
          <a:p>
            <a:pPr marL="0" indent="0" algn="just" eaLnBrk="1" hangingPunct="1">
              <a:spcBef>
                <a:spcPts val="200"/>
              </a:spcBef>
              <a:spcAft>
                <a:spcPts val="200"/>
              </a:spcAft>
              <a:buFont typeface="Calisto MT" panose="02040603050505030304" pitchFamily="18" charset="0"/>
              <a:buNone/>
              <a:defRPr/>
            </a:pP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altLang="sk-SK">
                <a:effectLst>
                  <a:outerShdw blurRad="38100" dist="38100" dir="2700000" algn="tl">
                    <a:srgbClr val="000000"/>
                  </a:outerShdw>
                </a:effectLst>
              </a:rPr>
              <a:t>Uponížil sa, stal sa poslušným až na smrť, až na smrť na kríži.</a:t>
            </a:r>
          </a:p>
          <a:p>
            <a:pPr marL="0" indent="0" algn="just" eaLnBrk="1" hangingPunct="1">
              <a:spcBef>
                <a:spcPts val="200"/>
              </a:spcBef>
              <a:spcAft>
                <a:spcPts val="200"/>
              </a:spcAft>
              <a:buFont typeface="Calisto MT" panose="02040603050505030304" pitchFamily="18" charset="0"/>
              <a:buNone/>
              <a:defRPr/>
            </a:pP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</a:rPr>
              <a:t>Preto 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</a:rPr>
              <a:t>ho Boh nad všetko povýšil a dal mu meno, ktoré je nad každé iné meno,</a:t>
            </a:r>
          </a:p>
          <a:p>
            <a:pPr marL="0" indent="0" algn="just" eaLnBrk="1" hangingPunct="1">
              <a:spcBef>
                <a:spcPts val="200"/>
              </a:spcBef>
              <a:spcAft>
                <a:spcPts val="200"/>
              </a:spcAft>
              <a:buFont typeface="Calisto MT" panose="02040603050505030304" pitchFamily="18" charset="0"/>
              <a:buNone/>
              <a:defRPr/>
            </a:pP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altLang="sk-SK">
                <a:effectLst>
                  <a:outerShdw blurRad="38100" dist="38100" dir="2700000" algn="tl">
                    <a:srgbClr val="000000"/>
                  </a:outerShdw>
                </a:effectLst>
              </a:rPr>
              <a:t>aby sa na meno Ježiš zohlo každé koleno v nebi, na zemi i v podsvetí</a:t>
            </a:r>
          </a:p>
          <a:p>
            <a:pPr marL="0" indent="0" algn="just" eaLnBrk="1" hangingPunct="1">
              <a:spcBef>
                <a:spcPts val="200"/>
              </a:spcBef>
              <a:spcAft>
                <a:spcPts val="200"/>
              </a:spcAft>
              <a:buFont typeface="Calisto MT" panose="02040603050505030304" pitchFamily="18" charset="0"/>
              <a:buNone/>
              <a:defRPr/>
            </a:pP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</a:rPr>
              <a:t> a aby každý jazyk vyznával: "Ježiš Kristus je Pán!" na slávu Boha Otca.</a:t>
            </a:r>
          </a:p>
        </p:txBody>
      </p:sp>
      <p:sp>
        <p:nvSpPr>
          <p:cNvPr id="5" name="Zástupný symbol obsahu 4">
            <a:extLst>
              <a:ext uri="{FF2B5EF4-FFF2-40B4-BE49-F238E27FC236}">
                <a16:creationId xmlns:a16="http://schemas.microsoft.com/office/drawing/2014/main" id="{FA2FC419-C84E-2D4E-AEA9-AE94D6459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316413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sk-SK" altLang="sk-SK" sz="22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Prvý pohľad:  </a:t>
            </a:r>
            <a:r>
              <a:rPr lang="sk-SK" altLang="sk-SK" sz="2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Hymnus vyjadruje udalosť vtelenia, keď Boží Syn sa uponížil tým, že sa stal človekom.</a:t>
            </a:r>
          </a:p>
          <a:p>
            <a:pPr eaLnBrk="1" hangingPunct="1">
              <a:defRPr/>
            </a:pPr>
            <a:r>
              <a:rPr lang="sk-SK" altLang="sk-SK" sz="22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Druhý pohľad: </a:t>
            </a:r>
            <a:r>
              <a:rPr lang="sk-SK" altLang="sk-SK" sz="2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Hymnus je meditáciou nad správaním pozemského Ježiša, ktorý podáva ako vzor života kresťana.</a:t>
            </a:r>
          </a:p>
          <a:p>
            <a:pPr eaLnBrk="1" hangingPunct="1">
              <a:defRPr/>
            </a:pPr>
            <a:r>
              <a:rPr lang="sk-SK" altLang="sk-SK" sz="2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Táto Ježišova bezpodmienečná poslušnosť je najväčšou oslavou Boha a jedinečnosť kresťanstva. Boh je ten, kto sa skláňa k človeku, aby mu slúžil.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85F3F-20D3-2D46-85C0-CD34F451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Cirkev ako tajomné telo Krista</a:t>
            </a:r>
          </a:p>
        </p:txBody>
      </p:sp>
      <p:sp>
        <p:nvSpPr>
          <p:cNvPr id="4" name="Zástupný symbol obsahu 3">
            <a:extLst>
              <a:ext uri="{FF2B5EF4-FFF2-40B4-BE49-F238E27FC236}">
                <a16:creationId xmlns:a16="http://schemas.microsoft.com/office/drawing/2014/main" id="{FE793172-BA44-2E44-A3D8-13FB3E4AE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541463"/>
            <a:ext cx="4464050" cy="51276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 eaLnBrk="1" hangingPunct="1">
              <a:buFont typeface="Calisto MT" panose="02040603050505030304" pitchFamily="18" charset="0"/>
              <a:buNone/>
              <a:defRPr/>
            </a:pP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13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Veď my všetci, či Židia alebo Gréci, či otroci alebo slobodní, boli sme v jednom Duchu pokrstení v jedno telo. A všetci sme boli napojení jedným Duchom. </a:t>
            </a: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14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Telo nie je jeden úd, ale mnoho údov. </a:t>
            </a:r>
            <a:r>
              <a:rPr lang="mr-IN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…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Keby boli všetky jedným údom, kde by bolo telo? </a:t>
            </a: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20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No takto je mnoho údov, ale iba jedno telo. </a:t>
            </a: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21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A oko nemôže povedať ruke: "Nepotrebujem ťa!" ani hlava nohám: "Nepotrebujem vás!„ ...</a:t>
            </a:r>
          </a:p>
          <a:p>
            <a:pPr marL="0" indent="0" algn="just" eaLnBrk="1" hangingPunct="1">
              <a:buFont typeface="Calisto MT" panose="02040603050505030304" pitchFamily="18" charset="0"/>
              <a:buNone/>
              <a:defRPr/>
            </a:pP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26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Ak teda trpí jeden úd, trpia spolu s ním všetky údy, a ak vychvaľujú jeden úd, radujú sa s ním všetky údy. </a:t>
            </a:r>
            <a:r>
              <a:rPr lang="en-US" altLang="sk-SK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27</a:t>
            </a:r>
            <a:r>
              <a:rPr lang="sk-SK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altLang="sk-SK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Vy ste Kristovo telo a jednotlivo ste údy.</a:t>
            </a:r>
          </a:p>
        </p:txBody>
      </p:sp>
      <p:sp>
        <p:nvSpPr>
          <p:cNvPr id="5" name="Zástupný symbol obsahu 4">
            <a:extLst>
              <a:ext uri="{FF2B5EF4-FFF2-40B4-BE49-F238E27FC236}">
                <a16:creationId xmlns:a16="http://schemas.microsoft.com/office/drawing/2014/main" id="{1C97A8ED-E27E-A642-98C0-1439492AE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0450" y="1541463"/>
            <a:ext cx="4038600" cy="4857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sk-SK" altLang="sk-S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 jeho listoch nájdeme SZ obrazy: vinica, ovčinec, stavba, ľud. </a:t>
            </a:r>
          </a:p>
          <a:p>
            <a:pPr eaLnBrk="1" hangingPunct="1">
              <a:defRPr/>
            </a:pPr>
            <a:r>
              <a:rPr lang="sk-SK" altLang="sk-S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Pavlov jedinečný nový obraz Cirkvi: Kristovo tajomné telo. </a:t>
            </a:r>
          </a:p>
          <a:p>
            <a:pPr eaLnBrk="1" hangingPunct="1">
              <a:defRPr/>
            </a:pPr>
            <a:r>
              <a:rPr lang="sk-SK" altLang="sk-S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Každý má svoje miesto v Cirkvi, služba v Cirkvi je rozmanitá a vzájomne sa potrebujeme. </a:t>
            </a:r>
          </a:p>
          <a:p>
            <a:pPr eaLnBrk="1" hangingPunct="1">
              <a:defRPr/>
            </a:pPr>
            <a:r>
              <a:rPr lang="sk-SK" altLang="sk-S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Cirkev nie je autonómna, ale jej hlavou je Kristus. </a:t>
            </a:r>
          </a:p>
          <a:p>
            <a:pPr eaLnBrk="1" hangingPunct="1">
              <a:defRPr/>
            </a:pPr>
            <a:endParaRPr lang="sk-SK" altLang="sk-SK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02242-4E5F-1D45-B963-19506D9F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sk-SK" altLang="sk-SK" sz="43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Hymnus na lásku v 1 Kor 13</a:t>
            </a:r>
          </a:p>
        </p:txBody>
      </p:sp>
      <p:sp>
        <p:nvSpPr>
          <p:cNvPr id="4" name="Zástupný symbol obsahu 3">
            <a:extLst>
              <a:ext uri="{FF2B5EF4-FFF2-40B4-BE49-F238E27FC236}">
                <a16:creationId xmlns:a16="http://schemas.microsoft.com/office/drawing/2014/main" id="{05974244-2CF0-2A44-B5EB-2AC310973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528763"/>
            <a:ext cx="4464050" cy="52133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 eaLnBrk="1" hangingPunct="1">
              <a:buFont typeface="Calisto MT" panose="02040603050505030304" pitchFamily="18" charset="0"/>
              <a:buNone/>
              <a:defRPr/>
            </a:pPr>
            <a:r>
              <a:rPr lang="sk-SK" altLang="sk-SK" sz="23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 ešte vznešenejšiu cestu vám ukážem</a:t>
            </a:r>
            <a:r>
              <a:rPr lang="sk-SK" alt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. Keby som hovoril ľudskými jazykmi aj anjelskými, a lásky by som nemal, bol by som ako cvendžiaci kov a zuniaci cimbal... </a:t>
            </a:r>
            <a:r>
              <a:rPr lang="en-US" altLang="sk-SK" sz="23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4</a:t>
            </a:r>
            <a:r>
              <a:rPr lang="sk-SK" alt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Láska je trpezlivá, láska je dobrotivá; nezávidí, nevypína sa, nevystatuje sa, </a:t>
            </a:r>
            <a:r>
              <a:rPr lang="en-US" altLang="sk-SK" sz="23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5</a:t>
            </a:r>
            <a:r>
              <a:rPr lang="sk-SK" alt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alt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nie je nehanebná, nie je sebecká, nerozčuľuje sa, nemyslí na zlé, </a:t>
            </a:r>
            <a:r>
              <a:rPr lang="en-US" alt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sk-SK" sz="23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6</a:t>
            </a:r>
            <a:r>
              <a:rPr lang="sk-SK" alt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pl-PL" alt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neteší sa z neprávosti, ale raduje sa z pravdy. </a:t>
            </a:r>
            <a:r>
              <a:rPr lang="en-US" altLang="sk-SK" sz="23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7</a:t>
            </a:r>
            <a:r>
              <a:rPr lang="sk-SK" alt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Všetko znáša, všetko verí, všetko dúfa, všetko vydrží. </a:t>
            </a:r>
            <a:r>
              <a:rPr lang="en-US" altLang="sk-SK" sz="23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8</a:t>
            </a:r>
            <a:r>
              <a:rPr lang="sk-SK" altLang="sk-SK" sz="23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Láska nikdy nezanikne. </a:t>
            </a:r>
          </a:p>
        </p:txBody>
      </p:sp>
      <p:sp>
        <p:nvSpPr>
          <p:cNvPr id="5" name="Zástupný symbol obsahu 4">
            <a:extLst>
              <a:ext uri="{FF2B5EF4-FFF2-40B4-BE49-F238E27FC236}">
                <a16:creationId xmlns:a16="http://schemas.microsoft.com/office/drawing/2014/main" id="{A6D3D3F0-6474-5B41-9F39-7BA92B984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25613"/>
            <a:ext cx="4038600" cy="49434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 nie je suchý teoretik. Vrcholom Kristovho posolstva je láska, ktorá je aktívna. </a:t>
            </a:r>
          </a:p>
          <a:p>
            <a:pPr eaLnBrk="1" hangingPunct="1">
              <a:defRPr/>
            </a:pPr>
            <a:r>
              <a:rPr lang="sk-SK" altLang="sk-S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Nie je to hymnus ale cesta, ktorá je nad všetky ostatné. </a:t>
            </a:r>
          </a:p>
          <a:p>
            <a:pPr eaLnBrk="1" hangingPunct="1">
              <a:defRPr/>
            </a:pPr>
            <a:r>
              <a:rPr lang="sk-SK" altLang="sk-SK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Cesta si vyžaduje námahu, výdrž, pokoru, návraty...</a:t>
            </a:r>
          </a:p>
          <a:p>
            <a:pPr eaLnBrk="1" hangingPunct="1">
              <a:defRPr/>
            </a:pPr>
            <a:endParaRPr lang="sk-SK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B22F9B1-57AF-254D-98CC-3DB332A39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15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Detstvo a mladosť</a:t>
            </a:r>
            <a:endParaRPr lang="en-GB" altLang="sk-SK" b="1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8757D2-16A8-864F-A731-13E6F7C07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5950" cy="500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70000"/>
              </a:lnSpc>
              <a:defRPr/>
            </a:pP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 sa narodil v židovskej rodine v Tarze.</a:t>
            </a:r>
            <a:endParaRPr lang="sk-SK" altLang="sk-SK" sz="280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Presný dátum Pavlovho narodenia nepoznáme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, asi </a:t>
            </a: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niekedy medzi rokmi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5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-</a:t>
            </a: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10 po Kr.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Výraznou zmenou v živote mladého Pavla bola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výchova pri nohách 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farizeja </a:t>
            </a: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Gamaliela v Jeruzaleme.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Ak predpokladáme, že Pavol detstvo strávil v Tarze,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tak v Jeruzaleme v rabínskej škole mohol byť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4-5 rokov. Takým spôsobom sa dostaneme do obdobia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rokov 24 – 30 po Kr, keď bol Pavol na „štúdiách</a:t>
            </a:r>
            <a:r>
              <a:rPr lang="ja-JP" alt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en-GB" altLang="ja-JP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u Gamaliela v Jeruzaleme</a:t>
            </a:r>
            <a:r>
              <a:rPr lang="en-GB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GB" altLang="sk-SK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sk-SK" altLang="sk-SK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CCAFE-E16B-E24F-9C0C-FB8AFC31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Na Pavla vplývali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E9C5116F-9476-1949-9D7F-6BF00725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163" y="2255838"/>
            <a:ext cx="4592637" cy="38703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židovské zázemie</a:t>
            </a:r>
          </a:p>
          <a:p>
            <a:pPr eaLnBrk="1" hangingPunct="1">
              <a:defRPr/>
            </a:pPr>
            <a:r>
              <a:rPr lang="sk-SK" altLang="sk-SK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grécka kultúra</a:t>
            </a:r>
          </a:p>
          <a:p>
            <a:pPr eaLnBrk="1" hangingPunct="1">
              <a:defRPr/>
            </a:pPr>
            <a:r>
              <a:rPr lang="sk-SK" altLang="sk-SK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rímske prostredie </a:t>
            </a:r>
          </a:p>
        </p:txBody>
      </p:sp>
      <p:pic>
        <p:nvPicPr>
          <p:cNvPr id="35844" name="Picture 5" descr="Paul-icon">
            <a:extLst>
              <a:ext uri="{FF2B5EF4-FFF2-40B4-BE49-F238E27FC236}">
                <a16:creationId xmlns:a16="http://schemas.microsoft.com/office/drawing/2014/main" id="{353A6DE1-7966-9547-954D-CFDA01F67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317341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3026D-3DF2-E947-9A2D-72696E63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Židovské zázemie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36727C5C-ABA4-4C4F-8008-F8308233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063"/>
            <a:ext cx="8229600" cy="5153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sk-SK" altLang="sk-SK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viera v Boha 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(Šavol – hebr. šaal=žiadať, Saul – prvý izraelský kráľ taktiež z kmeňa Benjamín);</a:t>
            </a:r>
          </a:p>
          <a:p>
            <a:pPr algn="just" eaLnBrk="1" hangingPunct="1">
              <a:defRPr/>
            </a:pPr>
            <a:r>
              <a:rPr lang="sk-SK" altLang="sk-SK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hebrejčina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sk-SK" altLang="sk-SK" sz="2600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vynikajúca znalosť Písma a spôsobov jeho vysvetľovania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; </a:t>
            </a:r>
          </a:p>
          <a:p>
            <a:pPr algn="just" eaLnBrk="1" hangingPunct="1">
              <a:defRPr/>
            </a:pPr>
            <a:r>
              <a:rPr lang="sk-SK" altLang="sk-SK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výchova v duchu tradícií otcov 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(farizej, vzdelanie v Jeruzaleme pri nohách Gamaliela);</a:t>
            </a:r>
          </a:p>
          <a:p>
            <a:pPr algn="just" eaLnBrk="1" hangingPunct="1">
              <a:defRPr/>
            </a:pPr>
            <a:r>
              <a:rPr lang="sk-SK" altLang="sk-SK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remeslo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(spracovanie kože) mu dáva nezávislosť a neskôr chráni pravdu Kristovho evanjelia;</a:t>
            </a:r>
          </a:p>
          <a:p>
            <a:pPr algn="just" eaLnBrk="1" hangingPunct="1">
              <a:defRPr/>
            </a:pPr>
            <a:r>
              <a:rPr lang="sk-SK" altLang="sk-SK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zázemie: </a:t>
            </a:r>
            <a:r>
              <a:rPr lang="sk-SK" altLang="sk-SK" sz="26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 počiatkoch šírenia evanjelia ubytovanie v židovských komunitách.</a:t>
            </a:r>
          </a:p>
          <a:p>
            <a:pPr eaLnBrk="1" hangingPunct="1">
              <a:defRPr/>
            </a:pPr>
            <a:endParaRPr lang="sk-SK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sk-SK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B2520-0064-4745-9011-A38F8B40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Grécka kultúra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85D55B47-3807-304F-A727-9BCCA371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51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sk-SK" altLang="sk-SK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vzdelanie</a:t>
            </a:r>
            <a:r>
              <a:rPr lang="sk-SK" altLang="sk-SK" sz="3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rétorika, filozofia;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sk-SK" altLang="sk-SK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grécky jazyk</a:t>
            </a:r>
            <a:r>
              <a:rPr lang="sk-SK" altLang="sk-SK" sz="3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spôsob dorozumievania, spôsob písania listov;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sk-SK" altLang="sk-SK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inkulturácia</a:t>
            </a:r>
            <a:r>
              <a:rPr lang="sk-SK" altLang="sk-SK" sz="3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znalosť spôsobu myslenia, náboženských predstáv vtedajšej spoločnosti; fungovanie vtedajších „polis</a:t>
            </a:r>
            <a:r>
              <a:rPr lang="sk-SK" altLang="en-US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= veľkomiest (Korint, Efez, Solún, Antiochia, Rím);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sk-SK" altLang="sk-SK" sz="30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znalosť Septuaginty: </a:t>
            </a: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grécky preklad hebrejskej Biblie z 3.-2. stor. pred Kr., stal sa Bibliou prvých kresťanov. </a:t>
            </a:r>
            <a:endParaRPr lang="sk-SK" altLang="sk-SK" sz="3000" i="1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alt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D0ABA-D5D5-A24E-B14F-94DE430C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Rímske prostredie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61BAF884-2763-894A-BDDA-CE7D4504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4050"/>
            <a:ext cx="8229600" cy="38084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sk-SK" altLang="sk-SK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rímske občianstvo: 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voľný pohyb, uplatnenie práv: odvolanie sa na cisársky súdny dvor, zákaz mučenia a pod.;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sk-SK" altLang="sk-SK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používanie rímskeho systému ciest 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(námorných aj suchozemských);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sk-SK" altLang="sk-SK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náboženský synkretizmus</a:t>
            </a:r>
            <a:r>
              <a:rPr lang="sk-SK" altLang="sk-SK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sk-SK" altLang="sk-SK" sz="28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Rimania tolerovali rôzne náboženstvá, čo v začiatkoch pomohlo aj pri šírení kresťanstva. </a:t>
            </a:r>
            <a:endParaRPr lang="sk-SK" altLang="sk-SK" sz="2800" i="1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 typeface="Calisto MT" panose="02040603050505030304" pitchFamily="18" charset="0"/>
              <a:buNone/>
              <a:defRPr/>
            </a:pPr>
            <a:endParaRPr lang="sk-SK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alt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0B4AEBE-F429-8C41-9010-8FC11C03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63500"/>
            <a:ext cx="7900987" cy="1282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Zamyslenie pre náš život  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F5F362AC-0127-7D4E-B7B1-4419CE1B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sk-SK" altLang="sk-SK" sz="3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Tri prostredia zostali aj po Pavlovom povolaní za Ježišovho učeníka pri Damasku pevnou súčasťou jeho osobnosti.</a:t>
            </a:r>
          </a:p>
          <a:p>
            <a:pPr algn="just" eaLnBrk="1" hangingPunct="1">
              <a:defRPr/>
            </a:pPr>
            <a:r>
              <a:rPr lang="sk-SK" altLang="sk-SK" sz="3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Pre nás je to výzva, aby aj naše „prostredia</a:t>
            </a:r>
            <a:r>
              <a:rPr lang="sk-SK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sk-SK" altLang="sk-SK" sz="32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(pôvod, vzdelanie, talenty, práca...) zostali súčasťou identity Ježišovho učeníka.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C93C-2582-9D41-8AD3-8B989059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sk-SK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Rodné mesto Tarzus </a:t>
            </a:r>
            <a:br>
              <a:rPr lang="en-US" altLang="sk-SK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</a:br>
            <a:r>
              <a:rPr lang="en-US" altLang="sk-SK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 Malej Ázii</a:t>
            </a:r>
          </a:p>
        </p:txBody>
      </p:sp>
      <p:pic>
        <p:nvPicPr>
          <p:cNvPr id="18435" name="Picture 4" descr="IonianCityStates">
            <a:extLst>
              <a:ext uri="{FF2B5EF4-FFF2-40B4-BE49-F238E27FC236}">
                <a16:creationId xmlns:a16="http://schemas.microsoft.com/office/drawing/2014/main" id="{C0D3D24D-9497-9245-AC30-3EA7AEF5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697038"/>
            <a:ext cx="69643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EE25FE8-740F-5345-8A53-7110E5BAF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63500"/>
            <a:ext cx="7977187" cy="1282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sk-SK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Stretnutie s Pánom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1839C34-7A61-824B-AF47-30442E260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3250" cy="500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Najdôležitejšou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udalosťou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Pavlovom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živote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sk-SK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je stretnutie s Pánom, ktorý  sa mu zjavil na ceste do Damasku.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Bolo to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niekedy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okolo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roku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36 po Kr.</a:t>
            </a:r>
            <a:endParaRPr lang="sk-SK" altLang="sk-SK" sz="2700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Po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príchode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do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Damasku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Pán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poslal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Ananiáša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,</a:t>
            </a:r>
            <a:r>
              <a:rPr lang="sk-SK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aby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Pavla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pokrstil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a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začína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ohlasovať</a:t>
            </a:r>
            <a:r>
              <a:rPr lang="en-GB" altLang="sk-SK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Krista. </a:t>
            </a:r>
          </a:p>
        </p:txBody>
      </p:sp>
      <p:pic>
        <p:nvPicPr>
          <p:cNvPr id="19460" name="Picture 4" descr="conversion_of_st_paul-400">
            <a:extLst>
              <a:ext uri="{FF2B5EF4-FFF2-40B4-BE49-F238E27FC236}">
                <a16:creationId xmlns:a16="http://schemas.microsoft.com/office/drawing/2014/main" id="{5CB5B473-D4EE-CA4F-B3A1-B6F8CEB9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344738"/>
            <a:ext cx="37798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1C28-4841-084F-A0E3-6811F793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Tri misijné cesty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7655-F7F7-6F41-905E-900707D11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1828800"/>
            <a:ext cx="8174037" cy="48164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Na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prvú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misijnú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cestu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rokoch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45 – 48 po Kr. </a:t>
            </a:r>
            <a:r>
              <a:rPr lang="sk-SK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</a:t>
            </a:r>
            <a:r>
              <a:rPr lang="sk-SK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vybral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s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Barnabášom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a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vzali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aj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Jána</a:t>
            </a:r>
            <a:r>
              <a:rPr lang="sk-SK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Marka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.</a:t>
            </a:r>
            <a:endParaRPr lang="sk-SK" altLang="sk-SK" sz="2800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pPr algn="just" eaLnBrk="1" hangingPunct="1">
              <a:defRPr/>
            </a:pP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Na</a:t>
            </a:r>
            <a:r>
              <a:rPr lang="sk-SK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druhú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cestu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rokoch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50 – 53 po Kr.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odchádza</a:t>
            </a:r>
            <a:r>
              <a:rPr lang="sk-SK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spoločnosti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Sílasa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. V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Lystre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</a:t>
            </a:r>
            <a:r>
              <a:rPr lang="sk-SK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vzal aj Timoteja.</a:t>
            </a:r>
            <a:endParaRPr lang="en-GB" altLang="sk-SK" sz="2800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pPr algn="just" eaLnBrk="1" hangingPunct="1">
              <a:defRPr/>
            </a:pP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Tretia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misijná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cesta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sa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uskutočnila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rokoch</a:t>
            </a:r>
            <a:r>
              <a:rPr lang="sk-SK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53 – 59 po Kr.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Jej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hlavným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cieľom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bolo mesto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Efez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,</a:t>
            </a:r>
            <a:r>
              <a:rPr lang="sk-SK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keďže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závere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druhej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cesty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prisľúbil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že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sa</a:t>
            </a:r>
            <a:r>
              <a:rPr lang="sk-SK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tam </a:t>
            </a:r>
            <a:r>
              <a:rPr lang="en-GB" altLang="sk-SK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vráti</a:t>
            </a:r>
            <a:r>
              <a:rPr lang="sk-SK" altLang="sk-SK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.</a:t>
            </a:r>
            <a:endParaRPr lang="en-GB" altLang="sk-SK" sz="2800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defRPr/>
            </a:pPr>
            <a:endParaRPr lang="en-US" altLang="sk-SK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F70E-6753-C548-9AB5-90A0D05E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Mapka misijných ciest</a:t>
            </a:r>
          </a:p>
        </p:txBody>
      </p:sp>
      <p:pic>
        <p:nvPicPr>
          <p:cNvPr id="21507" name="Picture 3" descr="This-map-of-the-depicts-the-Apostle-Pauls-travels-as-definitive-routes-with-implied.png">
            <a:extLst>
              <a:ext uri="{FF2B5EF4-FFF2-40B4-BE49-F238E27FC236}">
                <a16:creationId xmlns:a16="http://schemas.microsoft.com/office/drawing/2014/main" id="{AA8F5186-A04A-FD4C-829C-DED99F50D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538288"/>
            <a:ext cx="7110413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D16FDA32-ADB5-AF40-A936-F113A00D8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0825"/>
            <a:ext cx="8229600" cy="50498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Niekedy okolo roku 59 po Kr. prišiel Pavol do Jeruzalema.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Pri návšteve jeruzalemského chrámu ho Židia obvinili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 porušovania Mojžišovho zákona a zo znesvätenia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chrámu, lebo zaviedol svojho spoločníka, pohana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Trofima, na nádvorie, kde mohli vstúpiť len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Židia.</a:t>
            </a:r>
          </a:p>
          <a:p>
            <a:pPr algn="just" eaLnBrk="1" hangingPunct="1">
              <a:defRPr/>
            </a:pP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Pavla zatkli a rímski vojaci ho previezli do Cézarey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Prímorskej na brehu Stredozemného mora.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Pred rímskym prokurátorom Festom sa Pavol odvolal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na svoje rímske občianstvo, odvolal sa na právo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byť vypočutý pred cisárskym súdnym dvorom. Preto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ho okolo roku 60</a:t>
            </a:r>
            <a:r>
              <a:rPr lang="sk-SK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5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po Kr. deportovali do Ríma.</a:t>
            </a:r>
          </a:p>
          <a:p>
            <a:pPr eaLnBrk="1" hangingPunct="1">
              <a:defRPr/>
            </a:pPr>
            <a:endParaRPr lang="en-GB" alt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TextBox 1">
            <a:extLst>
              <a:ext uri="{FF2B5EF4-FFF2-40B4-BE49-F238E27FC236}">
                <a16:creationId xmlns:a16="http://schemas.microsoft.com/office/drawing/2014/main" id="{A2306E45-B6AC-C947-872B-FD594E9DD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95275"/>
            <a:ext cx="7534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Font typeface="Calisto MT" panose="02040603050505030304" pitchFamily="18" charset="0"/>
              <a:buChar char="•"/>
              <a:defRPr sz="2400">
                <a:solidFill>
                  <a:schemeClr val="bg2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858585"/>
              </a:buClr>
              <a:buFont typeface="Calisto MT" panose="02040603050505030304" pitchFamily="18" charset="0"/>
              <a:buChar char="•"/>
              <a:defRPr sz="2200">
                <a:solidFill>
                  <a:schemeClr val="bg2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Calisto MT" panose="02040603050505030304" pitchFamily="18" charset="0"/>
              <a:buChar char="•"/>
              <a:defRPr sz="2000">
                <a:solidFill>
                  <a:schemeClr val="bg2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858585"/>
              </a:buClr>
              <a:buFont typeface="Calisto MT" panose="02040603050505030304" pitchFamily="18" charset="0"/>
              <a:buChar char="•"/>
              <a:defRPr>
                <a:solidFill>
                  <a:schemeClr val="bg2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Calisto MT" panose="02040603050505030304" pitchFamily="18" charset="0"/>
              <a:buChar char="•"/>
              <a:defRPr>
                <a:solidFill>
                  <a:schemeClr val="bg2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Calisto MT" panose="02040603050505030304" pitchFamily="18" charset="0"/>
              <a:buChar char="•"/>
              <a:defRPr>
                <a:solidFill>
                  <a:schemeClr val="bg2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Calisto MT" panose="02040603050505030304" pitchFamily="18" charset="0"/>
              <a:buChar char="•"/>
              <a:defRPr>
                <a:solidFill>
                  <a:schemeClr val="bg2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Calisto MT" panose="02040603050505030304" pitchFamily="18" charset="0"/>
              <a:buChar char="•"/>
              <a:defRPr>
                <a:solidFill>
                  <a:schemeClr val="bg2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Font typeface="Calisto MT" panose="02040603050505030304" pitchFamily="18" charset="0"/>
              <a:buChar char="•"/>
              <a:defRPr>
                <a:solidFill>
                  <a:schemeClr val="bg2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4400" b="1">
                <a:solidFill>
                  <a:schemeClr val="tx1"/>
                </a:solidFill>
                <a:latin typeface="Cambria" panose="02040503050406030204" pitchFamily="18" charset="0"/>
              </a:rPr>
              <a:t>Zatknutie a cesta do Ríma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0074CAD-3D24-4C43-80E2-0B4DFF1F3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sz="4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Posledné roky a smrť</a:t>
            </a:r>
            <a:endParaRPr lang="en-GB" altLang="sk-SK" sz="4000" b="1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977E299-1303-0E40-85A8-1DEAA9DFB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77975"/>
            <a:ext cx="8229600" cy="236696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Niekedy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rokoch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63 – 64 po Kr.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Ríme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uprostred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prenasledovania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kresťanov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za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cisára</a:t>
            </a:r>
            <a:r>
              <a:rPr lang="sk-SK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Nera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zomrel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mučeníckou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smrťou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pre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vieru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v Krista. Bol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sťatý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mečom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.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Dnes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nad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jeho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hrobom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stojí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GB" altLang="sk-SK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bazilika</a:t>
            </a:r>
            <a:r>
              <a:rPr lang="en-GB" altLang="sk-SK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23556" name="Picture 4" descr="3886521069_ea557528e8">
            <a:extLst>
              <a:ext uri="{FF2B5EF4-FFF2-40B4-BE49-F238E27FC236}">
                <a16:creationId xmlns:a16="http://schemas.microsoft.com/office/drawing/2014/main" id="{C1972C21-1A40-5245-AAE0-B845A95D1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049713"/>
            <a:ext cx="3471863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Roma_San_Paolo_fuori_le_mura_BW_3_jpg">
            <a:extLst>
              <a:ext uri="{FF2B5EF4-FFF2-40B4-BE49-F238E27FC236}">
                <a16:creationId xmlns:a16="http://schemas.microsoft.com/office/drawing/2014/main" id="{BE483260-DDEC-7D40-98FA-B2302DDC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049713"/>
            <a:ext cx="361473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F54FB-6CD7-3945-8D74-2B766AC3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k-SK" altLang="sk-SK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SVÄTÉ PÍSMO NÁM PAVLA PREDSTAVUJE V TROCH OBLASTIACH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23937C25-AF4B-5E4E-9F27-6B9CF198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0847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sk-SK" altLang="sk-SK" sz="3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 – apoštol</a:t>
            </a:r>
          </a:p>
          <a:p>
            <a:pPr lvl="1" algn="just" eaLnBrk="1" hangingPunct="1">
              <a:buFont typeface="Courier New" panose="02070309020205020404" pitchFamily="49" charset="0"/>
              <a:buChar char="o"/>
              <a:defRPr/>
            </a:pP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Okolnosti, ktoré formovali jeho cestu Kristovho učeníka. Tie sme práve videli.</a:t>
            </a:r>
          </a:p>
          <a:p>
            <a:pPr algn="just" eaLnBrk="1" hangingPunct="1">
              <a:defRPr/>
            </a:pPr>
            <a:r>
              <a:rPr lang="sk-SK" altLang="sk-SK" sz="3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 – svätopisec</a:t>
            </a:r>
          </a:p>
          <a:p>
            <a:pPr lvl="1" algn="just" eaLnBrk="1" hangingPunct="1">
              <a:buFont typeface="Courier New" panose="02070309020205020404" pitchFamily="49" charset="0"/>
              <a:buChar char="o"/>
              <a:defRPr/>
            </a:pP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Pavlove listy ako záväzná norma kresťanského života, keďže tvoria súčasť Svätého písma. </a:t>
            </a:r>
          </a:p>
          <a:p>
            <a:pPr algn="just" eaLnBrk="1" hangingPunct="1">
              <a:defRPr/>
            </a:pPr>
            <a:r>
              <a:rPr lang="sk-SK" altLang="sk-SK" sz="3000" b="1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Pavol – mysliteľ </a:t>
            </a:r>
          </a:p>
          <a:p>
            <a:pPr lvl="1" algn="just" eaLnBrk="1" hangingPunct="1">
              <a:buFont typeface="Courier New" panose="02070309020205020404" pitchFamily="49" charset="0"/>
              <a:buChar char="o"/>
              <a:defRPr/>
            </a:pPr>
            <a:r>
              <a:rPr lang="sk-SK" altLang="sk-SK" sz="300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Spôsob, akým Pavol chápal posolstvo Krista.</a:t>
            </a:r>
          </a:p>
          <a:p>
            <a:pPr lvl="1" algn="just" eaLnBrk="1" hangingPunct="1">
              <a:buFont typeface="Calisto MT" panose="02040603050505030304" pitchFamily="18" charset="0"/>
              <a:buNone/>
              <a:defRPr/>
            </a:pPr>
            <a:endParaRPr lang="sk-SK" altLang="sk-SK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109</TotalTime>
  <Words>1650</Words>
  <Application>Microsoft Macintosh PowerPoint</Application>
  <PresentationFormat>Prezentácia na obrazovke (4:3)</PresentationFormat>
  <Paragraphs>116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3" baseType="lpstr">
      <vt:lpstr>Calisto MT</vt:lpstr>
      <vt:lpstr>MS PGothic</vt:lpstr>
      <vt:lpstr>Arial</vt:lpstr>
      <vt:lpstr>Perpetua Titling MT</vt:lpstr>
      <vt:lpstr>Calibri</vt:lpstr>
      <vt:lpstr>Cambria</vt:lpstr>
      <vt:lpstr>Courier New</vt:lpstr>
      <vt:lpstr>Wingdings</vt:lpstr>
      <vt:lpstr>Precedent</vt:lpstr>
      <vt:lpstr>Svätý Pavol – apoštol národov</vt:lpstr>
      <vt:lpstr>Detstvo a mladosť</vt:lpstr>
      <vt:lpstr>Rodné mesto Tarzus  v Malej Ázii</vt:lpstr>
      <vt:lpstr>Stretnutie s Pánom</vt:lpstr>
      <vt:lpstr>Tri misijné cesty</vt:lpstr>
      <vt:lpstr>Mapka misijných ciest</vt:lpstr>
      <vt:lpstr>Prezentácia programu PowerPoint</vt:lpstr>
      <vt:lpstr>Posledné roky a smrť</vt:lpstr>
      <vt:lpstr>SVÄTÉ PÍSMO NÁM PAVLA PREDSTAVUJE V TROCH OBLASTIACH</vt:lpstr>
      <vt:lpstr>Pavol - svätopisec</vt:lpstr>
      <vt:lpstr>Pavlove listy</vt:lpstr>
      <vt:lpstr>Štruktúra listov </vt:lpstr>
      <vt:lpstr>Pavol – tri tituly v listoch</vt:lpstr>
      <vt:lpstr>Zamyslenie pre náš život </vt:lpstr>
      <vt:lpstr>Pavol - mysliteľ</vt:lpstr>
      <vt:lpstr>Výber : 3 témy  z Pavlovej náuky</vt:lpstr>
      <vt:lpstr>Hymnus na Krista v Flp 2,5-11</vt:lpstr>
      <vt:lpstr>Cirkev ako tajomné telo Krista</vt:lpstr>
      <vt:lpstr>Hymnus na lásku v 1 Kor 13</vt:lpstr>
      <vt:lpstr>Na Pavla vplývali</vt:lpstr>
      <vt:lpstr>Židovské zázemie</vt:lpstr>
      <vt:lpstr>Grécka kultúra</vt:lpstr>
      <vt:lpstr>Rímske prostredie</vt:lpstr>
      <vt:lpstr>Zamyslenie pre náš život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Svätý Pavol – apoštol národov</dc:title>
  <dc:creator>Frantisek Trstensky</dc:creator>
  <cp:lastModifiedBy>Pavol Forgáč</cp:lastModifiedBy>
  <cp:revision>26</cp:revision>
  <dcterms:created xsi:type="dcterms:W3CDTF">2021-12-26T19:52:36Z</dcterms:created>
  <dcterms:modified xsi:type="dcterms:W3CDTF">2022-03-18T19:51:17Z</dcterms:modified>
</cp:coreProperties>
</file>