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8296" y="63609"/>
            <a:ext cx="11847442" cy="6304823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DIECÉZNA </a:t>
            </a:r>
            <a:r>
              <a:rPr lang="sk-SK" sz="4900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ŠKOLA VIERY III.</a:t>
            </a:r>
            <a:r>
              <a:rPr lang="sk-SK" sz="4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k-SK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TÉMA: VERÍM V SVÄTÚ CIRKEV KATOLÍCKU</a:t>
            </a:r>
            <a:r>
              <a:rPr lang="sk-SK" sz="4900" dirty="0">
                <a:solidFill>
                  <a:srgbClr val="FF0000"/>
                </a:solidFill>
              </a:rPr>
              <a:t/>
            </a:r>
            <a:br>
              <a:rPr lang="sk-SK" sz="4900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318" y="6249724"/>
            <a:ext cx="12080681" cy="608275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810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55659"/>
            <a:ext cx="11977315" cy="1105231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6.Účasť laikov na živote a poslaní Cirkvi</a:t>
            </a:r>
            <a:r>
              <a:rPr lang="sk-SK" sz="4000" dirty="0">
                <a:solidFill>
                  <a:srgbClr val="FF0000"/>
                </a:solidFill>
              </a:rPr>
              <a:t/>
            </a:r>
            <a:br>
              <a:rPr lang="sk-SK" sz="4000" dirty="0">
                <a:solidFill>
                  <a:srgbClr val="FF0000"/>
                </a:solidFill>
              </a:rPr>
            </a:br>
            <a:endParaRPr lang="sk-SK" sz="4000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160890"/>
            <a:ext cx="11977315" cy="5697110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Jednoduchí veriaci - laici - majú v Cirkvi vlastné postavenie a úlohy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Krstom a birmovaním sú posvätení na kráľovské či všeobecné kňazstvo.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tom uznesenie Druhého vatikánskeho koncilu: </a:t>
            </a:r>
            <a:r>
              <a:rPr lang="sk-SK" sz="2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„Každý laik práve vďaka darom, ktorých sa mu dostalo, je svedkom a zároveň živým nástrojom poslania samej Cirkvi“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(Lumen gentium- Svetlo národov SN, 33).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Laici uplatňujú svoje všeobecne kňazstvo najmä živou účasťou na </a:t>
            </a: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bohoslužbách.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veľký osoh z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laikov aj tým,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 trpezlivo znášajú bolesti a choroby a vedia ich pridružiť k vykupiteľskému dielu Kristovmu.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Jednoduchí veriaci poskytujú Cirkvi veľkú službu uskutočňovaním laického apoštolátu</a:t>
            </a:r>
            <a:r>
              <a:rPr lang="sk-SK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uznesení koncilu čítame: </a:t>
            </a:r>
            <a:r>
              <a:rPr lang="sk-SK" sz="2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„Laici sú však povolaní najmä na to, aby zabezpečili prítomnosť a účinkovanie Cirkvi na tých miestach a v tých okolnostiach, kde sa ona môže stať soľou zeme jedine prostredníctvom nich“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(SN, 33)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Veriaci v Cirkvi nemajú ani nemôžu nahradiť biskupov a kňazov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 spolu s nimi zveľaďovať Cirkev činnosťou, ktorá je im vlastná, a uskutočňovaním povolania, ktoré dostali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752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221" y="818984"/>
            <a:ext cx="12245009" cy="4105524"/>
          </a:xfrm>
        </p:spPr>
        <p:txBody>
          <a:bodyPr/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/>
              <a:t/>
            </a:r>
            <a:br>
              <a:rPr lang="sk-SK" b="1" dirty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- DIELO SLUŽBY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8539" y="5852160"/>
            <a:ext cx="11266073" cy="59062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3019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442" y="71562"/>
            <a:ext cx="11879247" cy="1248355"/>
          </a:xfrm>
        </p:spPr>
        <p:txBody>
          <a:bodyPr/>
          <a:lstStyle/>
          <a:p>
            <a:pPr algn="ctr"/>
            <a:r>
              <a:rPr lang="sk-SK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1.Rodinný život v Cirkvi</a:t>
            </a:r>
            <a:r>
              <a:rPr lang="sk-SK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1075" y="1152939"/>
            <a:ext cx="12040925" cy="5705061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 Kristovho príkazu je Cirkev veľkým rodinným spoločenstvom.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počiatkom a zárodkom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všeľudskej rodiny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Náplňou nášho rodinného života v Cirkvi je vzájomná služba lásky.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Rodinný život Cirkvi uskutočňujeme najmä v rámci farnosti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nej vykonávame rôzne služby lásky jeden druhému.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jednej rodiny nás v Cirkvi spájajú putá spolupatričnosti, spolucítenia a spoluzodpovednosti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Spolucítenie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znamená, že sa vieme radovať s radujúcimi a plakať s plačúcimi (</a:t>
            </a:r>
            <a:r>
              <a:rPr lang="sk-SK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Por. Rim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12, 15).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Spoluzodpovednosť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zasa ochota podieľať sa na starostiach Cirkvi a mať jeden za druhého zodpovednosť podľa slov Písma: 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„Neste si vzájomne bremena, a tak naplníte Kristov zákon“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2).</a:t>
            </a: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čo premieňa ľudí na bratov a sestry a tvorí z nich ozajstné rodinné spoločenstvo, je láska.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dal Cirkvi lásku za najvyšší príkaz a hlavné pravidlo života: 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„Toto vám prikazujem: aby ste sa milovali navzájom“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15,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17)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7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8" y="0"/>
            <a:ext cx="11961411" cy="1073426"/>
          </a:xfrm>
        </p:spPr>
        <p:txBody>
          <a:bodyPr>
            <a:noAutofit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2.Cirkev </a:t>
            </a:r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slávi bohoslužby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513" y="1176793"/>
            <a:ext cx="12038275" cy="5681207"/>
          </a:xfrm>
        </p:spPr>
        <p:txBody>
          <a:bodyPr>
            <a:normAutofit/>
          </a:bodyPr>
          <a:lstStyle/>
          <a:p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sa pravidelne zhromažďuje na slávenie liturgie - bohoslužieb. 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Bohoslužbami je Cirkev najdokonalejšou služobníčkou Boha aj služobníčkou ľudí. </a:t>
            </a:r>
            <a:endParaRPr lang="sk-SK" sz="2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bohoslužbách sa nezúčastňujeme ako diváci, ale sa do nich živo zapájame činnou účasťou.</a:t>
            </a:r>
            <a:r>
              <a:rPr lang="sk-S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slávi rôzne druhy bohoslužieb. Najvznešenejšou medzi nimi je svätá omša</a:t>
            </a:r>
            <a:r>
              <a:rPr lang="sk-S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Slávenie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bohoslužieb je pre Cirkev najväčším dobrodením</a:t>
            </a:r>
            <a:r>
              <a:rPr lang="sk-SK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Koncil hovorí, že „v liturgii vyvrchoľuje činnosť Cirkvi a zároveň z nej pramení všetka jej sila“ </a:t>
            </a:r>
            <a:r>
              <a:rPr lang="sk-SK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(Konštitúcia o posvätnej liturgii - PL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10). </a:t>
            </a:r>
            <a:r>
              <a:rPr lang="sk-SK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bohoslužba je spoločný úkon Krista – Hlavy – a Cirkvi -  jeho tajomného tela, preto ňou najdokonalejšie oslavujeme nebeského Otca. Pozemská liturgia je predobrazom a okúsením toho, čo budeme sláviť v nebi. </a:t>
            </a:r>
          </a:p>
        </p:txBody>
      </p:sp>
    </p:spTree>
    <p:extLst>
      <p:ext uri="{BB962C8B-B14F-4D97-AF65-F5344CB8AC3E}">
        <p14:creationId xmlns:p14="http://schemas.microsoft.com/office/powerpoint/2010/main" val="598890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539" y="0"/>
            <a:ext cx="11953461" cy="286247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8539" y="1280160"/>
            <a:ext cx="11879249" cy="5486400"/>
          </a:xfrm>
        </p:spPr>
        <p:txBody>
          <a:bodyPr/>
          <a:lstStyle/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endParaRPr lang="sk-SK" b="1" dirty="0"/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sk-SK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CIRKEV - MATKA A </a:t>
            </a: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UČITEĽKA</a:t>
            </a:r>
            <a:endParaRPr lang="sk-SK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k-SK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82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9" cy="922351"/>
          </a:xfrm>
        </p:spPr>
        <p:txBody>
          <a:bodyPr>
            <a:no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ohlasuje Evanjelium národom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78296" y="1224501"/>
            <a:ext cx="11913704" cy="5701085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zveril Cirkvi misijné poslanie.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Apoštolom rozkázal: </a:t>
            </a:r>
            <a:r>
              <a:rPr lang="sk-SK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„Choďte do celého sveta a hlásajte evanjelium všetkému stvoreniu!“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16, 15)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Prvými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misionármi boli apoštoli.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Teraz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misijnom poslaní pokračujú aj ich nástupcovia - biskupi a kňazi. Svätý Otec a biskupi posielajú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misionárov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rozličných krajín, aby získava1i nové národy pre Krista.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Misijné územie sú krajiny a národy, kde sa ešte neudomácnila Cirkev.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to. najmä krajiny Ázie a Afriky. </a:t>
            </a:r>
            <a:endParaRPr lang="sk-SK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šírenie Evanjelia nezodpovedá len Svätý Otec a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biskupi, ale misijné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poslanie sa dotýka všetkých členov Cirkvi.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Misijné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poslanie Cirkvi uskutočňujeme aj u nás doma. Podieľame sa na šírení Evanjelia v našom životnom prostredí.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1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3" y="0"/>
            <a:ext cx="12048877" cy="970059"/>
          </a:xfrm>
        </p:spPr>
        <p:txBody>
          <a:bodyPr>
            <a:no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2.Cirkev pomáha svetu</a:t>
            </a:r>
            <a:r>
              <a:rPr lang="sk-SK" dirty="0">
                <a:solidFill>
                  <a:srgbClr val="C00000"/>
                </a:solidFill>
              </a:rPr>
              <a:t/>
            </a:r>
            <a:br>
              <a:rPr lang="sk-SK" dirty="0">
                <a:solidFill>
                  <a:srgbClr val="C00000"/>
                </a:solidFill>
              </a:rPr>
            </a:b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1562" y="1240403"/>
            <a:ext cx="12120438" cy="5677232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Cirkev, nežije izolovane od okolitého sveta. Je s ním mnohorako spojená a prežíva s ním spoločný pozemský údel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Slúži celému ľudstvu pri budovaní lepšieho sveta. </a:t>
            </a:r>
            <a:r>
              <a:rPr lang="sk-SK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vložil Cirkev do sveta ako kvas. </a:t>
            </a:r>
            <a:r>
              <a:rPr lang="sk-SK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Vnáša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ich života zásady spravodlivosti a lásky. Je ochrankyňou ľudských práv a pravých hodnôt. Cirkev je i soľou zeme, lebo chráni, čo je v národoch dobré a zabraňuje skaze a rozkladu. Do ľudského pokolenia vnáša radosť a nádej.</a:t>
            </a:r>
          </a:p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pamätá aj na pozemské dobro človeka.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Pričiňuje sa o pokoj a rozvoj národov. </a:t>
            </a:r>
          </a:p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Účinkovanie Cirkvi znamená pre národy aj rozvoj kultúry a civilizácie</a:t>
            </a:r>
            <a:r>
              <a:rPr lang="sk-SK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Veľkým </a:t>
            </a:r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prínosom pre svet je služba Cirkvi veci mieru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 je viditeľným znamením a živou prítomnosťou Krista - Kniežaťa pokoja. Preto Kristov pokoj na zemi šíri, ochraňuje a buduje. </a:t>
            </a:r>
            <a:endParaRPr lang="sk-SK" sz="2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4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172" y="0"/>
            <a:ext cx="12056827" cy="1129085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3.Znaky pravosti Cirkvi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5171" y="1192696"/>
            <a:ext cx="12056827" cy="5665304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svete je mnoho náboženských pospolitostí a cirkví, ktoré si nárokujú byť pravou Kristovou Cirkvou. Pán Ježiš však založil iba jednu Cirkev.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Poznávame ju podľa vlastností, ktoré jej Kristus vtlačil.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jedna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Kristus založil Cirkev jednu, svätú, všeobecnú a apoštolskú.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 vlastnosti sú znaky pravosti Cirkvi.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svätá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Svätosť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dáva Cirkvi Duch Svätý, ktorý v nej prebýva, pôsobí a všetkých volá k svätosti života.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Cirkvi sú síce aj hriešni ľudia. Pán Ježiš to vysvetlil v podobenstve o kúkoli medzi pšenicou. Pôsobením Ducha Svätého sa však očisťujú a premieňajú.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katolícka.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Všeobecnosť - katolíckosť Cirkvi je v tom, že má otvorenú náruč pre všetkých ľudí.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apoštolská.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postavená na apoštoloch, hlása apoštolské učenie, vyznáva apoštolskú vieru a uskutočňuje apoštolské poslanie. </a:t>
            </a:r>
            <a:r>
              <a:rPr lang="sk-SK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</a:t>
            </a:r>
            <a:r>
              <a:rPr lang="sk-SK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zaručená </a:t>
            </a:r>
            <a:r>
              <a:rPr lang="sk-SK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apoštolská postupnosť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Viditeľným znakom apoštolskej postupnosti je podriadenosť a vernosť Svätému Otcovi - nástupcovi svätého Petra apoštola. Náboženská pospolitosť, ktorá ho neuznáva, nepatrí do plného spoločenstva jedinej Kristovej Cirkvi.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365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9" y="0"/>
            <a:ext cx="11871296" cy="118474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4.Cirkev volá k jednote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5171" y="1184744"/>
            <a:ext cx="11966713" cy="5673256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Smutným dedičstvom minulosti je, že kresťania žijú rozdelení.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Najväčšie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spoločenstvá z odlúčených kresťanských spoločenstiev sú: pravoslávna cirkev, evanjelická cirkev, anglikánska cirkev a mnohé ďalšie.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 kresťanov a nejednota je v rozpore s Kristovým príkazom: </a:t>
            </a:r>
            <a:r>
              <a:rPr lang="sk-SK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„Aby všetci boli jedno ako ty, Otče, vo mne a ja v tebe... aby svet uveril, že si ma ty poslal“ (Jn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17, 21)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Úsilie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o zjednotenie kresťanov nazývame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ekumenické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hnutie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Ekumenickému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hnutiu pomáhame najmä znášanlivosťou voči ľudom iného vyznania.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Riadime sa pritom heslom pápeža Jána XXIII.: 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„Hľadajte, čo vás spája, nevšímajte si, čo vás rozdeľuje“.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zjednotenie kresťanov sa pričiňujeme aj modlitbami a prinášaním duchovných obiet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 si ale pamätať, že jednotu Cirkvi najviac upevňujeme vernosťou voči svojej katolíckej viere. Pán Ježiš povedal: 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 bude jedno stádo a jeden pastier“ (Jn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10, 16)</a:t>
            </a: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1942859" cy="118474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5.Cirkev na Slovensku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7464" y="1248355"/>
            <a:ext cx="12104536" cy="5609645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 šťastné národy, ku ktorým prišlo Kristovo Evanjelium, patrí aj náš slovenský národ.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Vďaka tomu, že ho naši predkovia prijali, náš národ bol včlenený do všeobecnej Kristovej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Cirkvi.</a:t>
            </a: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Misionármi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 Slovienmi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 svätí bratia zo Solúna Cyril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Metod.</a:t>
            </a:r>
            <a:r>
              <a:rPr lang="sk-SK" sz="23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priniesli našim predkom vieru v zrozumiteľnej reči. Na Veľkú Moravu prišli v roku 863. Našim predkom priniesli aj nové písmo, zvané hlaholika. Do slovienskej reči preložili Sväte písmo a bohoslužobne knihy. Od pápeža Hadriána II. dostali povolenie používať sloviensku reč pri bohoslužbách. Svätý Cyril - Konštantín zomrel v Ríme 14. februára 869. Po jeho smrti bol svätý Metod ustanovený za prvého arcibiskupa Veľkej Moravy. Svätý Metod zomrel 6. apríla 885.	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 Cyrila a Metoda považujeme za duchovných otcov nášho národa.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Uctievame ich ako apoštolov a našich hlavných nebeských patrónov.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 veľké zásluhy pri šírení Evanjelia a kresťanskej kultúry ich Svätý Otec Ján Pavol II. ustanovil za spolupatrónov Európy. Kresťania na Slovensku sa k nim verne hlásia a zveľaďujú ich duchovné dedičstvo. </a:t>
            </a:r>
            <a:r>
              <a:rPr lang="sk-SK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“Dedičstvo otcov zachovaj nám, Pane!“</a:t>
            </a:r>
          </a:p>
          <a:p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38212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301" y="0"/>
            <a:ext cx="11931389" cy="1189529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CIRKEV </a:t>
            </a:r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KRISTUS MEDZI NAMI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129085"/>
            <a:ext cx="12260911" cy="5728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ÚVOD</a:t>
            </a:r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Pán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chcel vo svete navždy sprítomniť Božiu lásku. Preto založil na zemi Cirkev ako živé pokračovanie svojho vykupiteľského diela. Daroval nám Cirkev, aby bola stálou prítomnosťou Boha a nástrojom jeho lásky na zemi</a:t>
            </a: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Veď </a:t>
            </a:r>
            <a:r>
              <a:rPr lang="sk-SK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 tak miloval svet, že dal svojho jednorodeného Syna, aby nezahynul nik, kto v neho verí, ale aby mal večný život. Lebo Boh neposlal Syna na svet, aby svet odsúdil, ale aby sa skrze neho svet spasil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 </a:t>
            </a:r>
            <a:r>
              <a:rPr lang="sk-SK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16 – 17).</a:t>
            </a:r>
          </a:p>
          <a:p>
            <a:pPr marL="0" indent="0" algn="ctr">
              <a:buNone/>
            </a:pPr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462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783" y="0"/>
            <a:ext cx="11993217" cy="1049572"/>
          </a:xfrm>
        </p:spPr>
        <p:txBody>
          <a:bodyPr/>
          <a:lstStyle/>
          <a:p>
            <a:pPr algn="ctr"/>
            <a:r>
              <a:rPr lang="sk-SK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6.Cirkev nikdy nezanikne</a:t>
            </a:r>
            <a:endParaRPr lang="sk-SK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232452"/>
            <a:ext cx="12364278" cy="5625548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už pri zakladaní Cirkvi prisľúbil, že ju žiadna moc ani sila nemôže zničiť: </a:t>
            </a:r>
            <a:r>
              <a:rPr lang="sk-SK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„Brány pekelné ju nepremôžu“ (Mt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l6, 18).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nikdy nezanikne, lebo ju vedie a ochraňuje Duch Svätý. </a:t>
            </a:r>
            <a:endParaRPr lang="sk-SK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Prenasledovania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skúšky, ktoré musia znášať veriaci pre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Krista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neškodia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zdrojom zásluh pre nebo a výkupnou cenou pri napĺňaní Kristovho Vykupiteľského diela. </a:t>
            </a:r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Niekedy sa stáva, že pod vplyvom prenasledovania niektorí ľudia od Cirkvi odpadávajú a strácajú vieru. 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Cyprián - biskup a 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mučeník povedal: </a:t>
            </a:r>
            <a:r>
              <a:rPr lang="sk-SK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„Nikto nikdy neveril, že by z Cirkvi odchádzali dobrí ľudia; čo vietor odnesie, sú samé pohrabky a plevy, pšenica ostáva“. 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Cirkev sa nemusíme báť, treba sa báť iba o to, aby sme jej zostali verní i napriek ťažkostiam a skúškam, ktoré musí Cirkev v dejinách prekonať.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 stále rastie a omladzuje sa. Keď zomierajú jej členovia, Cirkev sa nezmenšuje. Smrťou svojich verných prerastá do večného nebeského kráľovstva. 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bude stále trvať, kým nepríde Pán Ježiš znova na zem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konci vekov sa celá Cirkev premení na nový svet Božej lásky. Slávny deň Parúzie – druhého Kristovho príchodu na svet, je pre Cirkev cieľom a zavŕšením jej pozemského putovania. Dovtedy </a:t>
            </a:r>
            <a:r>
              <a:rPr lang="sk-SK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„Cirkev napreduje na svojej púti, prenasledovaná svetom a potešovaná Bohom“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(SN, 8).</a:t>
            </a:r>
          </a:p>
          <a:p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30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1" y="0"/>
            <a:ext cx="11321732" cy="63610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81" y="1213804"/>
            <a:ext cx="12009119" cy="5799245"/>
          </a:xfrm>
        </p:spPr>
        <p:txBody>
          <a:bodyPr/>
          <a:lstStyle/>
          <a:p>
            <a:pPr marL="0" indent="0" algn="ctr">
              <a:buNone/>
            </a:pPr>
            <a:endParaRPr lang="sk-SK" sz="4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k-SK" sz="4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k-SK" sz="4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VERÍM V SPOLOČENSTVO SVÄTÝCH</a:t>
            </a:r>
            <a:endParaRPr lang="sk-SK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sk-SK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82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67" y="0"/>
            <a:ext cx="12088633" cy="1049572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oslávená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4929" y="1264257"/>
            <a:ext cx="12017071" cy="5593743"/>
          </a:xfrm>
        </p:spPr>
        <p:txBody>
          <a:bodyPr>
            <a:normAutofit/>
          </a:bodyPr>
          <a:lstStyle/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je matkou Cirkvi</a:t>
            </a:r>
            <a:endParaRPr lang="sk-SK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má v Cirkvi po Kristovi najvyššie a pritom nám najbližšie miesto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hodnosť Bohorodičky má výnimočný podiel na tajomstve Krista a Cirkvi.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 Ježišom Kristom spolupracovala na diele nášho vykúpenia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Koncil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</a:t>
            </a:r>
            <a:r>
              <a:rPr lang="sk-SK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„Preblahoslavená Panna vzhľadom na dar a hodnosť Božieho materstva, čo ju spája so Synom Vykupiteľom, a pre svoje neobyčajné milosti a úlohy je veľmi úzko spojená aj s Cirkvou“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(SN, 63).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 preto, že je Panna Mária matkou Krista - Hlavy, je matkou aj jeho tajomného tela - Cirkvi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jej zveril Cirkev do materinskej lásky na kríži. V Evanjeliách o tom čítame</a:t>
            </a:r>
            <a:r>
              <a:rPr lang="sk-SK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„Keď Ježiš uzrel matku a učeníka, ktorého miloval, povedal matke: Žena, hľa, tvoj syn. Potom povedal učeníkovi: Hľa, tvoja matka“ (Jn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 26).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sa správa k Cirkvi ako opravdivá matka.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Ježišovom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Nanebovstúpení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 zjednotená s prvotnou Cirkvou. Spolu s ňou sa modlila a bola jej oporou. O Cirkev sa neprestala starať ani potom, čo si ju Ježiš vzal k sebe do neba.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je už teraz s telom a dušou v nebi.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ju odmenil za jej veľkú lásku a pomoc, ktorú mu preukazovala. Povýšil ju na Kráľovnu vesmíru. Je pri ňom oslávená a večne šťastná v nebi. </a:t>
            </a:r>
          </a:p>
        </p:txBody>
      </p:sp>
    </p:spTree>
    <p:extLst>
      <p:ext uri="{BB962C8B-B14F-4D97-AF65-F5344CB8AC3E}">
        <p14:creationId xmlns:p14="http://schemas.microsoft.com/office/powerpoint/2010/main" val="4062210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026" y="0"/>
            <a:ext cx="12032973" cy="914400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2.Prebolestná patrónka Slovenska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5" y="1272209"/>
            <a:ext cx="12032973" cy="5585791"/>
          </a:xfrm>
        </p:spPr>
        <p:txBody>
          <a:bodyPr>
            <a:norm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Máriu nazývame aj Prebolestná - Sedembolestná Matka, lebo veľa trpela s Ježišom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oddávna zvláštnu úctu k jej bolestiam, ktorými sa pričiňovala o vykúpenie sveta.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predkovia si od samého začiatku zamilovali Pannu Máriu a mali v úcte jej bolesti.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ťažkých skúškach a utrpeniach si Prebolestnú Matku zvolili za svoju hlavnú nebeskú patrónku. Výstižne o tom povedal Svätý Otec Ján Pavol II. v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homílii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dňa 8.novembra 1981 v Ríme: </a:t>
            </a:r>
            <a:r>
              <a:rPr lang="sk-SK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„Trpiaci Kristus na kríži a pod nim bolestná Matka - to je obraz, ktorý visí nad dejinami slovenského národa. Platilo to o ňom v minulosti a platí to aj dnes“.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Máriu - našu Prebolestnú Matku a patrónku Slovenska si uctievame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modlitbami.</a:t>
            </a:r>
            <a:r>
              <a:rPr lang="sk-SK" sz="23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najmilšou modlitbou je ruženec. </a:t>
            </a:r>
            <a:endParaRPr lang="sk-SK" sz="23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Máriu si uctievame aj tak, že sa ju usilujeme napodobňovať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Mame v nej vynikajúci vzor kresťanského života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Úcta k Panne Márii nás privádza k Ježišovi, ako o tom hovorí koncil: </a:t>
            </a:r>
            <a:r>
              <a:rPr lang="sk-SK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„Keď sa uctieva, privádza veriacich k svojmu Synovi a jeho obete, ako aj láske k Otcovi“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(SN, 65).</a:t>
            </a:r>
          </a:p>
          <a:p>
            <a:endParaRPr lang="sk-SK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7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0"/>
            <a:ext cx="11966713" cy="1049572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3.Naše spoločenstvo so </a:t>
            </a:r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svätými</a:t>
            </a:r>
            <a:r>
              <a:rPr lang="sk-SK" sz="4000" dirty="0">
                <a:solidFill>
                  <a:srgbClr val="C00000"/>
                </a:solidFill>
              </a:rPr>
              <a:t/>
            </a:r>
            <a:br>
              <a:rPr lang="sk-SK" sz="4000" dirty="0">
                <a:solidFill>
                  <a:srgbClr val="C00000"/>
                </a:solidFill>
              </a:rPr>
            </a:br>
            <a:endParaRPr lang="sk-SK" sz="4000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7" y="1240403"/>
            <a:ext cx="12025023" cy="5617597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bratia a sestry, ktorí už zomreli, zostávajú i naďalej s nami spojení podľa slov Písma: </a:t>
            </a:r>
            <a:r>
              <a:rPr lang="sk-SK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„Láska nikdy nezanikne“ (1 Kor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13, 8)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Niektorí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už v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nebi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vytvárajú oslávenú Cirkev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Ini sú zasa v očistci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vytvárajú trpiacu Cirkev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My, čo ešte žijeme na zemi, sme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putujúca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Spolužitie všetkých členov veľkej Božej rodiny nazývame spoločenstvo svätých. </a:t>
            </a:r>
            <a:endParaRPr lang="sk-SK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Svätí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nebi sú našimi priateľmi a pomocníkmi.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Prihovárajú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za nás u Boha, preto sa na nich obraciame v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modlitbách.</a:t>
            </a: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Svätých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najlepšie uctievane, keď ich napodobňujeme.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Spomedzi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svätých si najviac uctievame Pannu Máriu - Kráľovnu svätých.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Úctu si zasluhujú: svätý Jozef, svätý Ján Krstiteľ a apoštoli.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Slovensku si osobitne uctievame svätého Cyrila a Metoda, apoštolov nášho národa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úcte máme aj ich svätých žiakov Gorazda, Angelára, Nauma, Klementa a Sávu.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Osobné spoločenstvo pestujeme s našimi patrónmi, ktorých mená sme dostali pri krste a birmovaní.</a:t>
            </a:r>
            <a:endParaRPr lang="sk-SK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19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8" y="0"/>
            <a:ext cx="11961411" cy="922351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6003" y="1184744"/>
            <a:ext cx="11865996" cy="5673256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 na väčšiu česť a slávu Božiu a Preblahoslavenej Panny Márie</a:t>
            </a:r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935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69" y="0"/>
            <a:ext cx="11871016" cy="1286634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 BOŽOM PLÁNE SPÁSY</a:t>
            </a: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9933" y="1286634"/>
            <a:ext cx="12022067" cy="5664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dar Boží pre celé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ľudstvo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tajomstvo viery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živé Communio - spoločenstvo Boha s ľuďmi.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4.Tajomné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telo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5.K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svojmu tajomnému telu nás Ježiš pripojil pri krste. </a:t>
            </a:r>
            <a:endParaRPr lang="sk-SK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6.Cirkev – všeobecná sviatosť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spásy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7.Kristus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svojej Cirkvi ustavične uskutočňuje dielo svojho vykúpenia,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ona je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živý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nástroj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Ježišovej vykupiteľskej lásky. </a:t>
            </a:r>
            <a:endParaRPr lang="sk-SK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8.Svojou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činnosťou je Cirkev zameraná na hlavný cieľ: dopomôcť k spáse všetkým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ľuďom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istotou zaistiť ľuďom večný život - skrze Krista, prostredníctvom Cirkvi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prísť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neba, do domu nebeského Otca.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8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301" y="0"/>
            <a:ext cx="12049041" cy="6756849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II.CIRKEV 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NOVÝ BOŽÍ ĽUD</a:t>
            </a:r>
            <a:r>
              <a:rPr lang="sk-SK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2301" y="6619285"/>
            <a:ext cx="11927660" cy="137564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149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09" y="0"/>
            <a:ext cx="11997791" cy="1157161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Boží ľud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4209" y="1157161"/>
            <a:ext cx="11927660" cy="5700839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Starom zákone si Pán Boh osobitne vyvolil spomedzi ostatných národov izraelský národ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Starozákonný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Boží ľud bol predobrazom Kristovej Cirkvi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založil na zemi Cirkev, zrodil sa nový Boží ľud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 nepatria doň iba ľudia z jedného národa. Duch Svätý doň zhromažďuje ľudí zo všetkých národov sveta.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apoštol napísal: 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„Kedysi ste ani ľudom neboli, a teraz ste Boží ľud“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Pt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2,. 10)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- Boží ľud - je obrazom a počiatkom nového ľudstva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Hlavou tohto nového ľudstva - novým Adamom - je Ježiš Kristus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Kristovi sú všetci ľudia bratmi a sestrami a na celom svete tvoria jednu veľkú Božiu rodinu.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nazývame kňazským ľudom, lebo v nej máme všetci podiel na Kristovej kňazskej moci a poslaní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Boží ľud tvorí sviatostné a všeobecné kňazstvo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medzi nimi podstatný rozdiel, ale pritom spolu súvisia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Sviatostné kňazstvo nazývame hierarchiou.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 ju Svätý Otec, biskupi, kňazi a diakoni.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 všeobecnému - kráľovskému kňazstvu patria rehoľníci a veriaci - laici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krstom a birmovaním dostali iba určitý podiel na Kristovom kňazstve. </a:t>
            </a:r>
          </a:p>
        </p:txBody>
      </p:sp>
    </p:spTree>
    <p:extLst>
      <p:ext uri="{BB962C8B-B14F-4D97-AF65-F5344CB8AC3E}">
        <p14:creationId xmlns:p14="http://schemas.microsoft.com/office/powerpoint/2010/main" val="102691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777" y="59567"/>
            <a:ext cx="11965913" cy="918443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2.Svätý Otec - najvyšší Pastier Cirkvi</a:t>
            </a: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7777" y="1057523"/>
            <a:ext cx="12024223" cy="591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postavil svoju Cirkev na svätom Petrovi apoštolovi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Povedal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mu: 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„Pas moje ovečky!“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16) Vtedy mu zveril na starosť celú Cirkev. Tak sa stal Peter najvyšším Pastierom Cirkvi, Kristovým námestníkom na zemi, viditeľnou hlavou Cirkvi. Svätý Peter apoštol bol prvým pápežom - Svätým Otcom.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mučeníckej smrti svätého Petra sa viditeľnou hlavou Cirkvi postupne stávajú biskupi Ríma.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Rímsky biskup je priamym nástupcom svätého Petra apoštola.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podobne ako Peter má najvyššiu moc v Cirkvi. Je biskupom Ríma a celého kresťanského sveta. Svätému Otcovi sú podriadení všetci veriaci na svete. Teraz je Svätým Otcom pápež František.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Úlohou Svätého Otca je starať sa o celú všeobecnú Cirkev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ustanovuje biskupov do jednotlivých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biskupstiev.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Dozerá na čistotu a neporušenosť viery.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uskutočňovaní tejto úlohy dostáva Svätý Otec zvláštnu pomoc a asistenciu Ducha Svätého. Má dar neomylnosti, keď si počína ako učiteľ viery a mravov.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Otec je viditeľný znak jednoty celého Božieho ľudu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 miestne cirkvi, ktoré sú s ním zjednotené, tvoria všeobecnú -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Katolícku cirkev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Náboženská pospolitosť, ktorá ho neuznáva, nie je Kristova Cirkev. Svätý Ambróz napísa1: „Kde je Peter, tam je Cirkev!“ </a:t>
            </a:r>
          </a:p>
        </p:txBody>
      </p:sp>
    </p:spTree>
    <p:extLst>
      <p:ext uri="{BB962C8B-B14F-4D97-AF65-F5344CB8AC3E}">
        <p14:creationId xmlns:p14="http://schemas.microsoft.com/office/powerpoint/2010/main" val="73495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64" y="63610"/>
            <a:ext cx="12104535" cy="103367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3.Služba biskupov a kňazov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7463" y="1176793"/>
            <a:ext cx="12104535" cy="5772647"/>
          </a:xfrm>
        </p:spPr>
        <p:txBody>
          <a:bodyPr>
            <a:normAutofit/>
          </a:bodyPr>
          <a:lstStyle/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svätého Petra Pán Ježiš zveril svoju Cirkev do starostlivosti aj ostatným apoštolom.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Stali sa Kristovými zástupcami na zemi a pastiermi jeho duchovného stáda. Odovzdal im svoju moc a poslanie: 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 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učiť, krstiť, odpúšťať hriechy, sláviť Eucharistiu a spravovať Boží ľud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3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Nástupcami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apoštolov sa stali biskupi</a:t>
            </a:r>
            <a:r>
              <a:rPr lang="sk-SK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od apoštolov vkladaním rúk dostali tú istú moc, ktorú apoštolom zveril Kristus. Sú podriadení Svätému Otcovi ako apoštoli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Petrovi. Biskupi uskutočňujú v Cirkvi 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učiteľskú, kňazskú a pastiersku službu. </a:t>
            </a: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trojitý úrad vykonávajú aj prostredníctvom kňazov a diakonov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sú ich pomocníci a spolupracovníci. Posielajú ich do jednotlivých farností. Kňazi ich tam sprítomňujú a zastupujú.</a:t>
            </a: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starosti o svoje miestne cirkvi pomáhajú Svätému Otcovi pri riadení celej Cirkvi.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zbor biskupov sa podieľa na riadení Cirkvi </a:t>
            </a: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 prostredníctvom cirkevného koncilu.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pomáhajú Svätému Otcovi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 stálej biskupskej synody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Otec spolu s biskupmi tvorí Učiteľský úrad Cirkvi. Učiteľský úrad má dar neomylnosti pri učení o veciach viery a mravov. </a:t>
            </a:r>
          </a:p>
        </p:txBody>
      </p:sp>
    </p:spTree>
    <p:extLst>
      <p:ext uri="{BB962C8B-B14F-4D97-AF65-F5344CB8AC3E}">
        <p14:creationId xmlns:p14="http://schemas.microsoft.com/office/powerpoint/2010/main" val="323050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64" y="0"/>
            <a:ext cx="12104535" cy="1073426"/>
          </a:xfrm>
        </p:spPr>
        <p:txBody>
          <a:bodyPr>
            <a:no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4.Biskupstvá a farnosti</a:t>
            </a: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80" y="1224501"/>
            <a:ext cx="12009120" cy="5633499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Biskupstvo je miestna cirkev.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Strediskom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biskupstva je katedrálny chrám. Na Slovensku má Rímskokatolícka Cirkev dve cirkevné provincie: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Západnú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cirkevnú provinciu a Východnú cirkevnú provinciu.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Slovensku existuje aj Gréckokatolícka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Metropolia.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Spravuje veriacich gréckokatolíckeho </a:t>
            </a:r>
            <a:r>
              <a:rPr lang="sk-SK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obradu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celom Slovensku.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Slovensku existuje aj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Ordinariát.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Jednotlivým biskupstvám podliehajú príslušné farnosti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Farnosti sú menšie cirkevné spoločenstvá veriacich, ktorí žijú v jednom meste alebo dedine ako v jednej rodine. </a:t>
            </a:r>
            <a:endParaRPr lang="sk-SK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Farnosť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sebe združuje jednotlivé kresťanské rodiny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 sú akoby bunkami Cirkvi. V rodine žije malá cirkev alebo cirkev v dome. </a:t>
            </a:r>
          </a:p>
        </p:txBody>
      </p:sp>
    </p:spTree>
    <p:extLst>
      <p:ext uri="{BB962C8B-B14F-4D97-AF65-F5344CB8AC3E}">
        <p14:creationId xmlns:p14="http://schemas.microsoft.com/office/powerpoint/2010/main" val="107375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3" y="0"/>
            <a:ext cx="12173447" cy="1152939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5.Rehoľníci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službách Cirkvi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513" y="1152939"/>
            <a:ext cx="12112487" cy="5705061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Božom ľude osobitné miesto patrí rehoľníkom.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 Krista a Cirkvi sa zasväcujú rehoľnými sľubmi: sľubom bezvýhradnej poslušnosti, ustavičnej čistoty a sľubom úplnej chudoby. 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žijú pospolu v rehoľných spoločenstvách.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 nesmierny význam pre život Cirkvi.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 tým, že sa usilujú o väčšie posvätenie seba a sveta, sa mimoriadnym spôsobom pričiňujú o budovanie Božieho kráľovstva na zemi.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Rehoľné zasvätenie nie je život bez lásky.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Naopak, rehoľníci jej majú viac než iní. Hoci sa zriekajú lásky k jednému človekovi, je to preto, aby mohli v Kristovi milovať všetkých nerozdeleným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srdcom</a:t>
            </a:r>
            <a:endParaRPr lang="sk-SK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09271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300</TotalTime>
  <Words>1860</Words>
  <Application>Microsoft Office PowerPoint</Application>
  <PresentationFormat>Širokouhlá</PresentationFormat>
  <Paragraphs>122</Paragraphs>
  <Slides>25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0" baseType="lpstr">
      <vt:lpstr>Arial</vt:lpstr>
      <vt:lpstr>Century Gothic</vt:lpstr>
      <vt:lpstr>Times New Roman</vt:lpstr>
      <vt:lpstr>Wingdings 3</vt:lpstr>
      <vt:lpstr>Dym</vt:lpstr>
      <vt:lpstr>   DIECÉZNA ŠKOLA VIERY III.  6. TÉMA: VERÍM V SVÄTÚ CIRKEV KATOLÍCKU  </vt:lpstr>
      <vt:lpstr> I. CIRKEV – KRISTUS MEDZI NAMI </vt:lpstr>
      <vt:lpstr>CIRKEV V BOŽOM PLÁNE SPÁSY</vt:lpstr>
      <vt:lpstr>      II.CIRKEV - NOVÝ BOŽÍ ĽUD </vt:lpstr>
      <vt:lpstr>1.Cirkev je Boží ľud </vt:lpstr>
      <vt:lpstr>2.Svätý Otec - najvyšší Pastier Cirkvi </vt:lpstr>
      <vt:lpstr>3.Služba biskupov a kňazov </vt:lpstr>
      <vt:lpstr>4.Biskupstvá a farnosti </vt:lpstr>
      <vt:lpstr> 5.Rehoľníci v službách Cirkvi </vt:lpstr>
      <vt:lpstr>6.Účasť laikov na živote a poslaní Cirkvi </vt:lpstr>
      <vt:lpstr>   III. CIRKEV - DIELO SLUŽBY </vt:lpstr>
      <vt:lpstr>1.Rodinný život v Cirkvi </vt:lpstr>
      <vt:lpstr>2.Cirkev slávi bohoslužby </vt:lpstr>
      <vt:lpstr>Prezentácia programu PowerPoint</vt:lpstr>
      <vt:lpstr>1.Cirkev ohlasuje Evanjelium národom </vt:lpstr>
      <vt:lpstr>2.Cirkev pomáha svetu </vt:lpstr>
      <vt:lpstr>3.Znaky pravosti Cirkvi </vt:lpstr>
      <vt:lpstr>4.Cirkev volá k jednote </vt:lpstr>
      <vt:lpstr>5.Cirkev na Slovensku </vt:lpstr>
      <vt:lpstr>6.Cirkev nikdy nezanikne</vt:lpstr>
      <vt:lpstr>Prezentácia programu PowerPoint</vt:lpstr>
      <vt:lpstr>1.Cirkev oslávená </vt:lpstr>
      <vt:lpstr>2.Prebolestná patrónka Slovenska </vt:lpstr>
      <vt:lpstr>3.Naše spoločenstvo so svätými 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VERÍM V SVÄTÚ KATOLÍCKU CIRKEV</dc:title>
  <dc:creator>Jozef</dc:creator>
  <cp:lastModifiedBy>Pavol Forgáč</cp:lastModifiedBy>
  <cp:revision>28</cp:revision>
  <dcterms:created xsi:type="dcterms:W3CDTF">2021-03-12T06:37:47Z</dcterms:created>
  <dcterms:modified xsi:type="dcterms:W3CDTF">2021-09-16T20:40:47Z</dcterms:modified>
</cp:coreProperties>
</file>