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87 w 372"/>
              <a:gd name="T1" fmla="*/ 166 h 166"/>
              <a:gd name="T2" fmla="*/ 293 w 372"/>
              <a:gd name="T3" fmla="*/ 164 h 166"/>
              <a:gd name="T4" fmla="*/ 294 w 372"/>
              <a:gd name="T5" fmla="*/ 163 h 166"/>
              <a:gd name="T6" fmla="*/ 370 w 372"/>
              <a:gd name="T7" fmla="*/ 87 h 166"/>
              <a:gd name="T8" fmla="*/ 370 w 372"/>
              <a:gd name="T9" fmla="*/ 78 h 166"/>
              <a:gd name="T10" fmla="*/ 294 w 372"/>
              <a:gd name="T11" fmla="*/ 3 h 166"/>
              <a:gd name="T12" fmla="*/ 293 w 372"/>
              <a:gd name="T13" fmla="*/ 2 h 166"/>
              <a:gd name="T14" fmla="*/ 287 w 372"/>
              <a:gd name="T15" fmla="*/ 0 h 166"/>
              <a:gd name="T16" fmla="*/ 0 w 372"/>
              <a:gd name="T17" fmla="*/ 0 h 166"/>
              <a:gd name="T18" fmla="*/ 0 w 372"/>
              <a:gd name="T19" fmla="*/ 166 h 166"/>
              <a:gd name="T20" fmla="*/ 287 w 372"/>
              <a:gd name="T2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8B782-E41D-46DF-89E9-EFD2AE8CA862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228D1760-3B56-45ED-B65C-A8601B138CF1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23985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DA1A-AD3C-447E-9D6D-70F366816387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0C399F06-EAA7-4131-A815-314299079933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92174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sk-SK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sk-SK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564E-7C9E-41DA-A3D1-2077CC89E3D8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DDE29B61-35A1-4DE2-9544-0C53778FAC31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36467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F0D52-E5A3-4972-A5B0-2D56E6210EDD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4E8090AC-AA89-4570-AC6F-9ADBF7963539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578127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sk-SK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sk-SK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CFE9-1879-497F-A76A-1C599F2A9035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4CCA6A12-054D-4D6F-9CB5-5A10407B8A15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856703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7D59-3975-4B97-833C-6C413F7C1D8F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F19D4C0E-BB68-4589-8B21-955DEFD41DA2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605543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0DA75-5A1A-49EC-8E33-A07456CD70C5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9FBD9-8881-4499-B9D1-CDA8A016A78F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02976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9069F-0207-469A-B7AC-33218925F4CF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A59BF-F916-48DD-B498-7023E48DE170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07841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59066-19D1-4114-B6D7-AB756D4EA4F3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C77F6-4721-4322-AF36-0841FD0E1708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79589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30C91-962C-433F-8A5A-BDAD39DDD9D5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49013703-7270-4F6D-B43B-9D85E1AB4D60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73357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57C9D-6B02-48A9-A904-070ECBFC2DEB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3610A-4631-4144-8362-92774ED5DA30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19145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8FB9-2C10-4005-A49B-2CA6D216D0BF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8436C-6129-4114-986D-4DCD1A241AEF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014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2FEC-F523-47F2-966D-56FBD56B24D8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210C7-7705-4ABE-B1F9-2FCA01A33465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19400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A98A-ABF7-411E-B35D-6C90E36B0F9D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82378-9889-4259-A5E0-16413E29F4F0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4666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23F2E-B26A-48FB-99E4-034DE3CBBA9D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D27E9-2014-4394-B752-8014306C9EC4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87485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F5BB0-D572-4A9B-8FB1-1D78F86AB3F6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DBAF27C9-DE77-4770-8319-6B997653A798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6651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  <a:endParaRPr lang="en-US" altLang="sk-SK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Upraviť štýly predlohy textu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59B930-CE14-4195-AEEF-D2610EC84D17}" type="datetimeFigureOut">
              <a:rPr lang="en-US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697B3A0-A1CE-4C40-8641-406A773FBBCF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ctrTitle"/>
          </p:nvPr>
        </p:nvSpPr>
        <p:spPr>
          <a:xfrm>
            <a:off x="317500" y="150813"/>
            <a:ext cx="11664950" cy="3800475"/>
          </a:xfrm>
        </p:spPr>
        <p:txBody>
          <a:bodyPr/>
          <a:lstStyle/>
          <a:p>
            <a:pPr algn="ctr"/>
            <a:r>
              <a:rPr lang="sk-SK" altLang="sk-SK" sz="6000" b="1" smtClean="0"/>
              <a:t>  </a:t>
            </a:r>
            <a:br>
              <a:rPr lang="sk-SK" altLang="sk-SK" sz="6000" b="1" smtClean="0"/>
            </a:br>
            <a:endParaRPr lang="sk-SK" altLang="sk-SK" sz="600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89125" y="1284288"/>
            <a:ext cx="9447213" cy="4576762"/>
          </a:xfrm>
        </p:spPr>
        <p:txBody>
          <a:bodyPr rtlCol="0" anchor="ctr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sk-SK" sz="6000" b="1" dirty="0" smtClean="0">
                <a:solidFill>
                  <a:schemeClr val="tx1"/>
                </a:solidFill>
              </a:rPr>
              <a:t>Diecézna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sk-SK" sz="6000" b="1" dirty="0">
                <a:solidFill>
                  <a:schemeClr val="tx1"/>
                </a:solidFill>
              </a:rPr>
              <a:t>š</a:t>
            </a:r>
            <a:r>
              <a:rPr lang="sk-SK" sz="6000" b="1" dirty="0" smtClean="0">
                <a:solidFill>
                  <a:schemeClr val="tx1"/>
                </a:solidFill>
              </a:rPr>
              <a:t>kola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sk-SK" sz="6000" b="1" dirty="0" smtClean="0">
                <a:solidFill>
                  <a:schemeClr val="tx1"/>
                </a:solidFill>
              </a:rPr>
              <a:t>viery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sk-SK" sz="6000" b="1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sk-SK" sz="6000" b="1" dirty="0">
                <a:solidFill>
                  <a:schemeClr val="tx1"/>
                </a:solidFill>
              </a:rPr>
              <a:t>6</a:t>
            </a:r>
            <a:r>
              <a:rPr lang="sk-SK" sz="6000" b="1" dirty="0" smtClean="0">
                <a:solidFill>
                  <a:schemeClr val="tx1"/>
                </a:solidFill>
              </a:rPr>
              <a:t>. KŇAZSTVO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sk-SK" sz="6000" b="1" dirty="0" smtClean="0">
                <a:solidFill>
                  <a:schemeClr val="tx1"/>
                </a:solidFill>
              </a:rPr>
              <a:t>Sviatosť posvätného stavu</a:t>
            </a:r>
            <a:endParaRPr lang="sk-SK" sz="6000" dirty="0">
              <a:solidFill>
                <a:schemeClr val="tx1"/>
              </a:solidFill>
            </a:endParaRPr>
          </a:p>
        </p:txBody>
      </p:sp>
      <p:pic>
        <p:nvPicPr>
          <p:cNvPr id="18436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13" y="620713"/>
            <a:ext cx="197961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sk-SK" altLang="sk-SK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Vysluhovateľ a prijímateľ</a:t>
            </a:r>
            <a:endParaRPr lang="sk-SK" altLang="sk-SK" smtClean="0"/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>
          <a:xfrm>
            <a:off x="1563688" y="1911350"/>
            <a:ext cx="10312400" cy="5113338"/>
          </a:xfrm>
        </p:spPr>
        <p:txBody>
          <a:bodyPr/>
          <a:lstStyle/>
          <a:p>
            <a:r>
              <a:rPr lang="sk-SK" altLang="sk-SK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vysluhovateľom ... je konsekrovaný biskup </a:t>
            </a:r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(kán. 1012)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prijímateľ: pokrstený muž (vysviacka žien nie je možná)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posvätný stav nejestvuje nárok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celibát pre Božie kráľovstvo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výnimka: aj ženatý muž (východné katolícke cirkvi)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neporušená viera, správny a trvalý úmysel zasvätiť sa Božej službe, nevyhnutné vzdelanie, dobrá povesť, mravný a čnostný život, fyzické a psychické danosti (kán. 1026-1032)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2592388" y="635000"/>
            <a:ext cx="8912225" cy="1281113"/>
          </a:xfrm>
        </p:spPr>
        <p:txBody>
          <a:bodyPr/>
          <a:lstStyle/>
          <a:p>
            <a:r>
              <a:rPr lang="sk-SK" altLang="sk-SK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Nezmazateľný znak, </a:t>
            </a:r>
            <a:br>
              <a:rPr lang="sk-SK" altLang="sk-SK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altLang="sk-SK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osobe Krista Hlavy,      v mene Cirkvi</a:t>
            </a:r>
          </a:p>
        </p:txBody>
      </p:sp>
      <p:sp>
        <p:nvSpPr>
          <p:cNvPr id="28675" name="Zástupný symbol obsahu 2"/>
          <p:cNvSpPr>
            <a:spLocks noGrp="1"/>
          </p:cNvSpPr>
          <p:nvPr>
            <p:ph idx="1"/>
          </p:nvPr>
        </p:nvSpPr>
        <p:spPr>
          <a:xfrm>
            <a:off x="1003300" y="2051050"/>
            <a:ext cx="10928350" cy="4027488"/>
          </a:xfrm>
        </p:spPr>
        <p:txBody>
          <a:bodyPr/>
          <a:lstStyle/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vysviacka = konsekrácia; nielen určenie, ustanovenie... (kán. 1008)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vysviacka: raz a navždy, nemožno opakovať, je možné zakázať vykonávanie, nehodnosť neprekáža platnosti (ak kňaz má úmysel)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osobe Krista Hlavy: v službe vysväteného služobníka je prítomný Kristus ako Hlava, Pastier, Veľkňaz, Učiteľ 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prítomnosť Krista sa stáva viditeľnou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mene celej Cirkvi: biskup, kňaz, diakon nie sú delegátmi Cirkvi, ale jej súčasťou. Konajú v mene Cirkvi a spolu s ňou; sú služobníkmi Krista, ale aj Cirkvi.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sk-SK" altLang="sk-SK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Záver</a:t>
            </a:r>
            <a:endParaRPr lang="sk-SK" altLang="sk-SK" smtClean="0"/>
          </a:p>
        </p:txBody>
      </p:sp>
      <p:sp>
        <p:nvSpPr>
          <p:cNvPr id="29699" name="Zástupný symbol obsahu 2"/>
          <p:cNvSpPr>
            <a:spLocks noGrp="1"/>
          </p:cNvSpPr>
          <p:nvPr>
            <p:ph idx="1"/>
          </p:nvPr>
        </p:nvSpPr>
        <p:spPr>
          <a:xfrm>
            <a:off x="1058863" y="1441450"/>
            <a:ext cx="11133137" cy="48482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sk-SK" altLang="sk-SK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Matthias Josef Scheeben</a:t>
            </a:r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/+1888/, </a:t>
            </a:r>
            <a:r>
              <a:rPr lang="sk-SK" altLang="sk-SK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Tajomstvá kresťanstva: 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sk-SK" altLang="sk-SK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Ako je slnko vo vzťahu k zemi, tak je Ježiš	Kristus pre ľudí...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k-SK" altLang="sk-SK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Ja všetko pritiahnem k sebe</a:t>
            </a:r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(Jn 	12,32)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sk-SK" altLang="sk-SK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Kristovo kňazstvo nie je úrad, ale prvok, na 										ktorý sa máme napojiť a dať Bohu chválu, 										po akej On túži...</a:t>
            </a:r>
          </a:p>
        </p:txBody>
      </p:sp>
      <p:pic>
        <p:nvPicPr>
          <p:cNvPr id="29700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4121150"/>
            <a:ext cx="36766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sk-SK" altLang="sk-SK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Praktické otázky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00313" y="1809750"/>
            <a:ext cx="8915400" cy="37782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ompetencie biskupa, kňaza, diakona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ôžu aj laici vykonávať funkcie vyhradené kňazom a diakonom?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„nepotrebujem kňazov, ani kostol, pomodlím sa sám v prírode...“(?)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dnes potrebný kňaz, keď máme psychológov, psychiatrov, terapeutov...?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OBRÁTENE: prosba kňazov na adresu rodičov: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sk-SK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Pamätajte, že prvým seminárom povolaní je rodina.</a:t>
            </a:r>
            <a:endParaRPr lang="sk-SK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1752600" y="487363"/>
            <a:ext cx="10439400" cy="1057275"/>
          </a:xfrm>
        </p:spPr>
        <p:txBody>
          <a:bodyPr anchor="ctr"/>
          <a:lstStyle/>
          <a:p>
            <a:r>
              <a:rPr lang="sk-SK" altLang="sk-SK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 katechézy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6113" y="1863725"/>
            <a:ext cx="10575925" cy="4749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k-SK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sviatosť </a:t>
            </a:r>
            <a:r>
              <a:rPr lang="sk-SK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posvätného stavu</a:t>
            </a:r>
            <a:endParaRPr lang="sk-SK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k-SK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kňazstvo </a:t>
            </a:r>
            <a:r>
              <a:rPr lang="sk-SK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podľa radu </a:t>
            </a:r>
            <a:r>
              <a:rPr lang="sk-SK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Árona</a:t>
            </a:r>
            <a:r>
              <a:rPr lang="sk-SK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sk-SK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podľa radu </a:t>
            </a:r>
            <a:r>
              <a:rPr lang="sk-SK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Melchizedecha</a:t>
            </a:r>
            <a:endParaRPr lang="sk-SK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k-SK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biskup </a:t>
            </a:r>
            <a:r>
              <a:rPr lang="sk-SK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kňaz – diakon</a:t>
            </a:r>
            <a:endParaRPr lang="sk-SK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k-SK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matéria</a:t>
            </a:r>
            <a:r>
              <a:rPr lang="sk-SK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forma, vysluhovateľ, prijímateľ, </a:t>
            </a:r>
            <a:endParaRPr lang="sk-SK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sk-SK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nezmazateľný znak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záver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praktické otázky</a:t>
            </a:r>
            <a:endParaRPr lang="sk-SK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4"/>
          <a:stretch>
            <a:fillRect/>
          </a:stretch>
        </p:blipFill>
        <p:spPr bwMode="auto">
          <a:xfrm>
            <a:off x="7816850" y="1308100"/>
            <a:ext cx="3922713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sk-SK" altLang="sk-SK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Sviatosť posvätného stavu</a:t>
            </a:r>
            <a:endParaRPr lang="sk-SK" altLang="sk-SK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65363" y="1820863"/>
            <a:ext cx="9655175" cy="4702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vzájomné prepojenie a súlad 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siedmich sviatostí: 3+2+2 (začlenenie + uzdravenie + služba posväcovaniu a životu)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ordo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stav; vysviacka = viac, než len ustanovenie...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to existenciálna udalosť, „úprava“ identity...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sk-SK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lov.: </a:t>
            </a:r>
            <a:r>
              <a:rPr lang="sk-SK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kňaz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odvodené od  knieža, vodca...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at.: </a:t>
            </a:r>
            <a:r>
              <a:rPr lang="sk-SK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sacerdos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odvodené od </a:t>
            </a:r>
            <a:r>
              <a:rPr lang="sk-SK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sacrum</a:t>
            </a:r>
            <a:r>
              <a:rPr lang="sk-SK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donum</a:t>
            </a:r>
            <a:r>
              <a:rPr lang="sk-SK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posvätný dar</a:t>
            </a:r>
            <a:endParaRPr lang="sk-SK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sk-SK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hiereus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k-SK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hieros</a:t>
            </a:r>
            <a:r>
              <a:rPr lang="sk-SK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znamená svätý, posvätný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sk-SK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1795463" y="623888"/>
            <a:ext cx="10291762" cy="892175"/>
          </a:xfrm>
        </p:spPr>
        <p:txBody>
          <a:bodyPr/>
          <a:lstStyle/>
          <a:p>
            <a:r>
              <a:rPr lang="sk-SK" altLang="sk-SK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...podľa radu Árona a podľa radu Melchizedecha</a:t>
            </a:r>
            <a:endParaRPr lang="sk-SK" altLang="sk-SK" smtClean="0"/>
          </a:p>
        </p:txBody>
      </p:sp>
      <p:sp>
        <p:nvSpPr>
          <p:cNvPr id="21507" name="Zástupný symbol obsahu 2"/>
          <p:cNvSpPr>
            <a:spLocks noGrp="1"/>
          </p:cNvSpPr>
          <p:nvPr>
            <p:ph idx="1"/>
          </p:nvPr>
        </p:nvSpPr>
        <p:spPr>
          <a:xfrm>
            <a:off x="881063" y="1776413"/>
            <a:ext cx="11222037" cy="4591050"/>
          </a:xfrm>
        </p:spPr>
        <p:txBody>
          <a:bodyPr/>
          <a:lstStyle/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áronské kňazstvo: Mojžišov brat, Léviho kmeň... 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úloha: prinášať obety a organizovať kult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ceremoniálne kňazstvo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Melchizedek: kňaz Salema, „priniesol chlieb a víno“ (Gn 14,18)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 110,4: JKR kňaz </a:t>
            </a:r>
            <a:r>
              <a:rPr lang="sk-SK" altLang="sk-SK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podľa radu Melchizedechovho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Melchizedech: chlieb a víno, výklad Abrahámovho víťazstva, požehnáva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porov. Ž 40,7-8;   Oz 6,6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kresťanstvo spočíva na Novej zmluve, ktorej základom je odpustenie hriechov, viera a poznanie Pána (porov. Hebr 10 – 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 anchor="ctr"/>
          <a:lstStyle/>
          <a:p>
            <a:r>
              <a:rPr lang="sk-SK" altLang="sk-SK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Dôsledky rozlišovania áronského a Melchizedechovho kňazstva</a:t>
            </a:r>
            <a:endParaRPr lang="sk-SK" altLang="sk-SK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088" y="1989138"/>
            <a:ext cx="11364912" cy="4622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praktické dôsledky pre duchovný život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zvnútornenie kultu: najkrajšia 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bohoslužba je 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služba Bohu celým srdcom, 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 otvorenosti voči bratom a 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sestrám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celý 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náš život má byť 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kultom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ento </a:t>
            </a:r>
            <a:r>
              <a:rPr lang="sk-SK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ľud ma uctieva perami, ale ich srdce je ďaleko odo mňa.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7,6; </a:t>
            </a:r>
            <a:r>
              <a:rPr lang="sk-SK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29,13)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 je tvoj poklad, tam bude aj tvoje srdce. 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6,21)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 je duch a tí, čo sa mu klaňajú, musia sa mu klaňať v Duchu a v pravde. 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4,24)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sk-SK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254375"/>
            <a:ext cx="33623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Nadpis 1"/>
          <p:cNvSpPr>
            <a:spLocks noGrp="1"/>
          </p:cNvSpPr>
          <p:nvPr>
            <p:ph type="title"/>
          </p:nvPr>
        </p:nvSpPr>
        <p:spPr>
          <a:xfrm>
            <a:off x="2536825" y="244475"/>
            <a:ext cx="8912225" cy="1281113"/>
          </a:xfrm>
        </p:spPr>
        <p:txBody>
          <a:bodyPr anchor="ctr"/>
          <a:lstStyle/>
          <a:p>
            <a:r>
              <a:rPr lang="sk-SK" altLang="sk-SK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Biskup – kňaz – diakon</a:t>
            </a:r>
            <a:endParaRPr lang="sk-SK" altLang="sk-SK" smtClean="0"/>
          </a:p>
        </p:txBody>
      </p:sp>
      <p:sp>
        <p:nvSpPr>
          <p:cNvPr id="23556" name="Zástupný symbol obsahu 2"/>
          <p:cNvSpPr>
            <a:spLocks noGrp="1"/>
          </p:cNvSpPr>
          <p:nvPr>
            <p:ph idx="1"/>
          </p:nvPr>
        </p:nvSpPr>
        <p:spPr>
          <a:xfrm>
            <a:off x="1697038" y="1665288"/>
            <a:ext cx="8915400" cy="3778250"/>
          </a:xfrm>
        </p:spPr>
        <p:txBody>
          <a:bodyPr/>
          <a:lstStyle/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iba Ježiš Kristus je pravý kňaz NZ, ostatní veriaci sú jeho služobníci s dvojakou účasťou na jeho kňazstve:</a:t>
            </a:r>
          </a:p>
          <a:p>
            <a:pPr lvl="1"/>
            <a:r>
              <a:rPr lang="sk-SK" altLang="sk-SK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spoločné (krstné) kňazstvo</a:t>
            </a:r>
          </a:p>
          <a:p>
            <a:pPr lvl="1"/>
            <a:r>
              <a:rPr lang="sk-SK" altLang="sk-SK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služobné (hierarchické) kňazstvo</a:t>
            </a:r>
          </a:p>
        </p:txBody>
      </p:sp>
      <p:pic>
        <p:nvPicPr>
          <p:cNvPr id="23557" name="Picture 2" descr="Výsledok vyhľadávania obrázkov pre dopyt episcopo - sacerdote - diaco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13" y="2293938"/>
            <a:ext cx="21431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https://encrypted-tbn0.gstatic.com/images?q=tbn:ANd9GcS8v9RdwFSLUz3WwrmdCml5dkRcW8-FYZPesKXuTzgtDq-oWxyGZ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3621088"/>
            <a:ext cx="1743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Výsledok vyhľadávania obrázkov pre dopyt mit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3940175"/>
            <a:ext cx="36766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sk-SK" altLang="sk-SK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Episkopát</a:t>
            </a:r>
            <a:endParaRPr lang="sk-SK" altLang="sk-SK" smtClean="0"/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1139825" y="1543050"/>
            <a:ext cx="10736263" cy="5057775"/>
          </a:xfrm>
        </p:spPr>
        <p:txBody>
          <a:bodyPr/>
          <a:lstStyle/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apoštolov: nie kmene Izraela, ale plnosť</a:t>
            </a:r>
          </a:p>
          <a:p>
            <a:r>
              <a:rPr lang="sk-SK" altLang="sk-SK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apostolos</a:t>
            </a:r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poslaný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kritériá: očité svedectvo, normatívna pozícia kolégia apoštolov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vkladanie rúk, konsekračná modlitba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 Ducha Svätého: viesť a brániť Cirkev, preferencia chorých, chudobných a núdznych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ohlasovanie, vzor stáda, stotožniť sa s Kristom, život za veriacich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podstatná úloha: jednota diecézy; k tomu: plnosť moci a jurisdikcie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jednota s pápežom a kolégiom biskupov</a:t>
            </a:r>
          </a:p>
        </p:txBody>
      </p:sp>
      <p:pic>
        <p:nvPicPr>
          <p:cNvPr id="24580" name="Picture 2" descr="Výsledok vyhľadávania obrázkov pre dopyt Spirito S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547688"/>
            <a:ext cx="36766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sk-SK" altLang="sk-SK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Presbyterát a diakonát</a:t>
            </a:r>
            <a:endParaRPr lang="sk-SK" altLang="sk-SK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9350" y="1576388"/>
            <a:ext cx="10502900" cy="4946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ožno </a:t>
            </a:r>
            <a:r>
              <a:rPr lang="sk-SK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sz-model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(Sk 4,8), ale ustanovenie: od apoštolov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resbyteri vždy podriadení biskupom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Tridentský snem bránil kňazstvo (nezmazateľný znak) a Eucharistiu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ozmanité kňazské služby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sk-SK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opis ustanovenia diakonov: Sk 6;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na kňazstvo, ale na službu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ozličné služby (nižšie a vyššie svätenia)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sk-SK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4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3287713"/>
            <a:ext cx="21431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sk-SK" altLang="sk-SK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Matéria a forma vysviacok</a:t>
            </a:r>
            <a:endParaRPr lang="sk-SK" altLang="sk-SK" smtClean="0"/>
          </a:p>
        </p:txBody>
      </p:sp>
      <p:sp>
        <p:nvSpPr>
          <p:cNvPr id="26627" name="Zástupný symbol obsahu 2"/>
          <p:cNvSpPr>
            <a:spLocks noGrp="1"/>
          </p:cNvSpPr>
          <p:nvPr>
            <p:ph idx="1"/>
          </p:nvPr>
        </p:nvSpPr>
        <p:spPr>
          <a:xfrm>
            <a:off x="1106488" y="1285875"/>
            <a:ext cx="10523537" cy="5014913"/>
          </a:xfrm>
        </p:spPr>
        <p:txBody>
          <a:bodyPr/>
          <a:lstStyle/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matéria biskupskej, kňazskej a diakonskej vysviacky: vkladanie rúk na hlavu svätenca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forma: príslušná konsekračná modlitba, ktorou sa vyprosuje milosť Ducha Svätého a darov príslušných službe, pre ktorú je kandidát svätený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vysviacka: predstavenie kandidáta (kandidátov), príhovor biskupa, otázky kladené kandidátom, litánie k všetkým svätým</a:t>
            </a:r>
          </a:p>
          <a:p>
            <a:r>
              <a:rPr lang="sk-SK" alt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doplňujúce obrady:</a:t>
            </a:r>
          </a:p>
          <a:p>
            <a:pPr lvl="1"/>
            <a:r>
              <a:rPr lang="sk-SK" altLang="sk-SK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biskup: krizma, evanjeliár, prsteň, mitra, palica</a:t>
            </a:r>
          </a:p>
          <a:p>
            <a:pPr lvl="1"/>
            <a:r>
              <a:rPr lang="sk-SK" altLang="sk-SK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kňaz: paténa a hostia, kalich a víno</a:t>
            </a:r>
          </a:p>
          <a:p>
            <a:pPr lvl="1"/>
            <a:r>
              <a:rPr lang="sk-SK" altLang="sk-SK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diakon: kniha evanjelií</a:t>
            </a:r>
          </a:p>
        </p:txBody>
      </p:sp>
      <p:pic>
        <p:nvPicPr>
          <p:cNvPr id="26628" name="Picture 2" descr="Výsledok vyhľadávania obrázkov pre dopyt la Bib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4851400"/>
            <a:ext cx="435768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1076</TotalTime>
  <Words>587</Words>
  <Application>Microsoft Office PowerPoint</Application>
  <PresentationFormat>Širokouhlá</PresentationFormat>
  <Paragraphs>97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Century Gothic</vt:lpstr>
      <vt:lpstr>Arial</vt:lpstr>
      <vt:lpstr>Wingdings 3</vt:lpstr>
      <vt:lpstr>Calibri</vt:lpstr>
      <vt:lpstr>Times New Roman</vt:lpstr>
      <vt:lpstr>Dym</vt:lpstr>
      <vt:lpstr>   </vt:lpstr>
      <vt:lpstr>Schéma katechézy</vt:lpstr>
      <vt:lpstr>1. Sviatosť posvätného stavu</vt:lpstr>
      <vt:lpstr>2. ...podľa radu Árona a podľa radu Melchizedecha</vt:lpstr>
      <vt:lpstr>Dôsledky rozlišovania áronského a Melchizedechovho kňazstva</vt:lpstr>
      <vt:lpstr>3. Biskup – kňaz – diakon</vt:lpstr>
      <vt:lpstr>Episkopát</vt:lpstr>
      <vt:lpstr>Presbyterát a diakonát</vt:lpstr>
      <vt:lpstr>Matéria a forma vysviacok</vt:lpstr>
      <vt:lpstr>Vysluhovateľ a prijímateľ</vt:lpstr>
      <vt:lpstr>Nezmazateľný znak,  v osobe Krista Hlavy,      v mene Cirkvi</vt:lpstr>
      <vt:lpstr>Záver</vt:lpstr>
      <vt:lpstr>Praktické otázky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SVIATOSTI  UZDRAVENIA</dc:title>
  <dc:creator>Jozef</dc:creator>
  <cp:lastModifiedBy>Pavol Forgáč</cp:lastModifiedBy>
  <cp:revision>238</cp:revision>
  <dcterms:created xsi:type="dcterms:W3CDTF">2019-01-13T14:49:47Z</dcterms:created>
  <dcterms:modified xsi:type="dcterms:W3CDTF">2020-12-23T22:29:11Z</dcterms:modified>
</cp:coreProperties>
</file>