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287 w 372"/>
              <a:gd name="T1" fmla="*/ 166 h 166"/>
              <a:gd name="T2" fmla="*/ 293 w 372"/>
              <a:gd name="T3" fmla="*/ 164 h 166"/>
              <a:gd name="T4" fmla="*/ 294 w 372"/>
              <a:gd name="T5" fmla="*/ 163 h 166"/>
              <a:gd name="T6" fmla="*/ 370 w 372"/>
              <a:gd name="T7" fmla="*/ 87 h 166"/>
              <a:gd name="T8" fmla="*/ 370 w 372"/>
              <a:gd name="T9" fmla="*/ 78 h 166"/>
              <a:gd name="T10" fmla="*/ 294 w 372"/>
              <a:gd name="T11" fmla="*/ 3 h 166"/>
              <a:gd name="T12" fmla="*/ 293 w 372"/>
              <a:gd name="T13" fmla="*/ 2 h 166"/>
              <a:gd name="T14" fmla="*/ 287 w 372"/>
              <a:gd name="T15" fmla="*/ 0 h 166"/>
              <a:gd name="T16" fmla="*/ 0 w 372"/>
              <a:gd name="T17" fmla="*/ 0 h 166"/>
              <a:gd name="T18" fmla="*/ 0 w 372"/>
              <a:gd name="T19" fmla="*/ 166 h 166"/>
              <a:gd name="T20" fmla="*/ 287 w 372"/>
              <a:gd name="T21" fmla="*/ 166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9F02B-CA00-4DAB-8440-6B34F52E924A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6931AF4D-5BC3-4949-9F84-7368B4E70EBE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50538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4058-96DA-4C25-9126-6728A97DD0CA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E64608C9-B6D7-41A8-BE3C-707CAD93EB4A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68706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sk-SK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sk-SK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591A9-922A-459A-B0D7-13CD6F2D44E9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C20B08C7-84B4-421C-9D86-E034C82DC367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796430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58F19-D301-4123-A7D5-6EC8E4F5D91E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5142332B-07DB-4BB8-9DC8-EB828094969A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183537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sk-SK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sk-SK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AE39E-B2E2-4D9C-B59C-669EA4212913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B2853D03-292A-4177-B7CB-1ED6527B9844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401701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44402-EF02-466D-9211-D5E15760F279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91B4C40E-3809-477B-BB9F-C5D5C9C3100F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851443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8BF3-A323-45A4-A735-AB0375F4B8CE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CF2A5-FA28-44B4-86FE-DC2C7937BBEE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4045228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6D295-B642-410A-9F69-DDDC1651E549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CA2AC-7CD1-436F-9177-A78A886FB5C7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5656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72D12-A364-4CEF-9EB1-AE84211C6AE1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669F-A8EE-44A9-B440-4811ABA92C1A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95978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B955C-8ED4-4C79-A4AD-D88D7106A2D1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DAB80B00-722A-49DB-AD1F-4105BAA4F1CB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98557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63FF9-A336-429B-9840-EF0FDF8BBD5A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894CF-D2E2-4D70-831E-453D82DCBAE5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77653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3BFC-A5F8-478C-B4AC-0864774840E7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932BF-FF49-4449-B949-A9BBE39535A1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407355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6CC9-D268-4325-84C4-F29B16C6B311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2F577-8286-4CAE-8165-0D81FD3B75DF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61586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D2D5-43D2-4E81-93E5-2A0CE0370867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5E79A-BA66-449B-B4CC-39F68BB9B2FE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36140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CFAB8-6B1B-4917-998B-1A91A5DC6BF0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D5081-4A7B-4DB1-9817-C2B8C064575C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47599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8D9F1-AA04-46F6-9881-6BE50020754F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082E640E-841D-4BEE-82A6-8F6038CF5164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15451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štýly predlohy textu</a:t>
            </a:r>
            <a:endParaRPr lang="en-US" altLang="sk-SK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Upraviť štýly predlohy textu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  <a:endParaRPr lang="en-US" altLang="sk-SK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B6D138-3310-42B8-BF87-3F70E6631F1A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55A7CDB-79D7-4CF8-94C8-8E872235F048}" type="slidenum">
              <a:rPr lang="en-US" altLang="sk-SK"/>
              <a:pPr/>
              <a:t>‹#›</a:t>
            </a:fld>
            <a:endParaRPr lang="en-US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ctrTitle"/>
          </p:nvPr>
        </p:nvSpPr>
        <p:spPr>
          <a:xfrm>
            <a:off x="317500" y="150813"/>
            <a:ext cx="11664950" cy="3800475"/>
          </a:xfrm>
        </p:spPr>
        <p:txBody>
          <a:bodyPr/>
          <a:lstStyle/>
          <a:p>
            <a:pPr algn="ctr"/>
            <a:r>
              <a:rPr lang="sk-SK" altLang="sk-SK" sz="6000" b="1" smtClean="0"/>
              <a:t>  </a:t>
            </a:r>
            <a:br>
              <a:rPr lang="sk-SK" altLang="sk-SK" sz="6000" b="1" smtClean="0"/>
            </a:br>
            <a:endParaRPr lang="sk-SK" altLang="sk-SK" sz="600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65325" y="665163"/>
            <a:ext cx="9447213" cy="4576762"/>
          </a:xfrm>
        </p:spPr>
        <p:txBody>
          <a:bodyPr rtlCol="0" anchor="ctr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6000" b="1" dirty="0" smtClean="0">
                <a:solidFill>
                  <a:schemeClr val="tx1"/>
                </a:solidFill>
              </a:rPr>
              <a:t>Diecézna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6000" b="1" dirty="0">
                <a:solidFill>
                  <a:schemeClr val="tx1"/>
                </a:solidFill>
              </a:rPr>
              <a:t>š</a:t>
            </a:r>
            <a:r>
              <a:rPr lang="sk-SK" sz="6000" b="1" dirty="0" smtClean="0">
                <a:solidFill>
                  <a:schemeClr val="tx1"/>
                </a:solidFill>
              </a:rPr>
              <a:t>kola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6000" b="1" dirty="0" smtClean="0">
                <a:solidFill>
                  <a:schemeClr val="tx1"/>
                </a:solidFill>
              </a:rPr>
              <a:t>viery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sk-SK" sz="6000" b="1" dirty="0"/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6000" b="1" dirty="0">
                <a:solidFill>
                  <a:schemeClr val="tx1"/>
                </a:solidFill>
              </a:rPr>
              <a:t>5</a:t>
            </a:r>
            <a:r>
              <a:rPr lang="sk-SK" sz="6000" b="1" dirty="0" smtClean="0">
                <a:solidFill>
                  <a:schemeClr val="tx1"/>
                </a:solidFill>
              </a:rPr>
              <a:t>. POMAZANIE </a:t>
            </a:r>
            <a:r>
              <a:rPr lang="sk-SK" sz="6000" b="1" dirty="0">
                <a:solidFill>
                  <a:schemeClr val="tx1"/>
                </a:solidFill>
              </a:rPr>
              <a:t>CHORÝCH</a:t>
            </a:r>
            <a:endParaRPr lang="sk-SK" sz="6000" dirty="0">
              <a:solidFill>
                <a:schemeClr val="tx1"/>
              </a:solidFill>
            </a:endParaRPr>
          </a:p>
        </p:txBody>
      </p:sp>
      <p:pic>
        <p:nvPicPr>
          <p:cNvPr id="18436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65163"/>
            <a:ext cx="1978025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1752600" y="487363"/>
            <a:ext cx="10439400" cy="1057275"/>
          </a:xfrm>
        </p:spPr>
        <p:txBody>
          <a:bodyPr anchor="ctr"/>
          <a:lstStyle/>
          <a:p>
            <a:r>
              <a:rPr lang="sk-SK" altLang="sk-SK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Choroba a uzdravenie v Písme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0188" y="2041525"/>
            <a:ext cx="11961812" cy="43592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starozákonné presvedčenie o náboženskom rozmere choroby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Kristus: choroba je miestom, kde sa ukazuje Božia moc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Ježišove znamenia a zázraky chápať vo svetle zmŕtvychvstania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zdravenie má nielen „terapeutický“,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 aj eschatologický rozmer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horoba je miesto, kde Boh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ukazuje nie trest, ale svoju moc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poskytuje závdavok nášho vzkriesenia</a:t>
            </a:r>
            <a:endParaRPr lang="sk-SK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0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275" y="3667125"/>
            <a:ext cx="461645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1752600" y="334963"/>
            <a:ext cx="10333038" cy="1249362"/>
          </a:xfrm>
        </p:spPr>
        <p:txBody>
          <a:bodyPr anchor="ctr"/>
          <a:lstStyle/>
          <a:p>
            <a:r>
              <a:rPr lang="sk-SK" altLang="sk-SK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Sviatosť pomazania chorých v tradícii Cirkvi</a:t>
            </a:r>
          </a:p>
        </p:txBody>
      </p:sp>
      <p:sp>
        <p:nvSpPr>
          <p:cNvPr id="20483" name="Zástupný symbol obsahu 2"/>
          <p:cNvSpPr>
            <a:spLocks noGrp="1"/>
          </p:cNvSpPr>
          <p:nvPr>
            <p:ph idx="1"/>
          </p:nvPr>
        </p:nvSpPr>
        <p:spPr>
          <a:xfrm>
            <a:off x="320675" y="1630363"/>
            <a:ext cx="11871325" cy="4968875"/>
          </a:xfrm>
        </p:spPr>
        <p:txBody>
          <a:bodyPr/>
          <a:lstStyle/>
          <a:p>
            <a:r>
              <a:rPr lang="sk-SK" altLang="sk-SK" sz="2800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naznačenie sviatosti</a:t>
            </a: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altLang="sk-SK" sz="28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šli a hlásali, že treba robiť pokánie. vyhnali mnoho zlých duchov, pomazali olejom veľa chorých a uzdravovali... </a:t>
            </a: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(Mk 6,12-13)</a:t>
            </a:r>
          </a:p>
          <a:p>
            <a:r>
              <a:rPr lang="sk-SK" altLang="sk-SK" sz="2800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na ustanovenie sviatosti</a:t>
            </a: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altLang="sk-SK" sz="28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niekto z vás chorý? Nech si zavolá starších Cirkvi; a nech sa nad ním modlia a mažú ho olejom v Pánovom mene. Modlitba s vierou uzdraví chorého a Pán mu uľaví; a ak sa dopustil hriechov, odpustia sa mu</a:t>
            </a: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(Jak 5,14-15)</a:t>
            </a:r>
          </a:p>
          <a:p>
            <a:r>
              <a:rPr lang="sk-SK" altLang="sk-SK" sz="2800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podstatné prvky sviatosti</a:t>
            </a: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Ježišov prísľub, v Pánovom mene, viditeľný znak (vkladanie rúk), modlitba Cirkvi, výkon autority presbyterov, pomoc (úľava – odpustenie)</a:t>
            </a:r>
          </a:p>
          <a:p>
            <a:r>
              <a:rPr lang="sk-SK" altLang="sk-SK" sz="2800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učenie</a:t>
            </a: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pápežov, koncilov, kódexu, katechizmu...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9675813" cy="1279525"/>
          </a:xfrm>
        </p:spPr>
        <p:txBody>
          <a:bodyPr anchor="ctr"/>
          <a:lstStyle/>
          <a:p>
            <a:r>
              <a:rPr lang="sk-SK" altLang="sk-SK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Stretnutie chorého s Kristom</a:t>
            </a:r>
            <a:endParaRPr lang="sk-SK" altLang="sk-SK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77875" y="1584325"/>
            <a:ext cx="11017250" cy="45116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sk-SK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sapiens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sk-SK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homo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patiens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(človek rozumný = človek trpiaci)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horoba, utrpenie a bolesť sú výzvou prehodnotiť priority života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 nemá riešenie; Cirkev má sviatosť, ktorá prekračuje horizont časnosti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ríklady svätých,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blahoslavených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Božích služobníkov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(škola viery a obety)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sk-SK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788" y="3184525"/>
            <a:ext cx="5545137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1830388" y="319088"/>
            <a:ext cx="8912225" cy="1281112"/>
          </a:xfrm>
        </p:spPr>
        <p:txBody>
          <a:bodyPr anchor="ctr"/>
          <a:lstStyle/>
          <a:p>
            <a:r>
              <a:rPr lang="sk-SK" altLang="sk-SK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Sviatostný znak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36638" y="1646238"/>
            <a:ext cx="10956925" cy="4800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SKRZE </a:t>
            </a:r>
            <a:r>
              <a:rPr lang="sk-SK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TOTO SVÄTÉ POMAZANIE </a:t>
            </a: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PRE SVOJE LÁSKAVÉ MILOSRDENSTVO NECH TI PÁN POMÁHA MILOSŤOU DUCHA </a:t>
            </a: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SVÄTÉHO. (Amen)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OSLOBODENÉHO /OSLOBODENÚ/ OD HRIECHOV NECH ŤA SPASÍ A MILOSTIVO </a:t>
            </a: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POSILNÍ. (Amen)</a:t>
            </a:r>
            <a:endParaRPr lang="sk-SK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k-SK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atéria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olivový olej požehnaný biskupom na Zelený štvrtok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k-SK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úrny prípad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rastlinný olej, musí byť požehnaný kňazom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Pane, požehnaj + tento olej a tohto </a:t>
            </a:r>
            <a:r>
              <a:rPr lang="sk-SK" sz="2800" b="1" cap="sm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chorého /túto chorú/, ktorého /ktorú/ </a:t>
            </a:r>
            <a:r>
              <a:rPr lang="sk-SK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ním pomažeme, aby sa mu /jej/ uľavilo.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785938" y="365125"/>
            <a:ext cx="8910637" cy="1281113"/>
          </a:xfrm>
        </p:spPr>
        <p:txBody>
          <a:bodyPr anchor="ctr"/>
          <a:lstStyle/>
          <a:p>
            <a:r>
              <a:rPr lang="sk-SK" altLang="sk-SK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pomazania chorých</a:t>
            </a:r>
          </a:p>
        </p:txBody>
      </p:sp>
      <p:sp>
        <p:nvSpPr>
          <p:cNvPr id="23555" name="Zástupný symbol obsahu 2"/>
          <p:cNvSpPr>
            <a:spLocks noGrp="1"/>
          </p:cNvSpPr>
          <p:nvPr>
            <p:ph idx="1"/>
          </p:nvPr>
        </p:nvSpPr>
        <p:spPr>
          <a:xfrm>
            <a:off x="1387475" y="1616075"/>
            <a:ext cx="10529888" cy="5119688"/>
          </a:xfrm>
        </p:spPr>
        <p:txBody>
          <a:bodyPr/>
          <a:lstStyle/>
          <a:p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 + pomazanie olejom (čelo a dlane)</a:t>
            </a:r>
          </a:p>
          <a:p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vysluhovateľ: biskup kňaz (diakon nie)</a:t>
            </a:r>
          </a:p>
          <a:p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prijímateľ sviatosti: každý veriaci v nebezpečenstve života</a:t>
            </a:r>
          </a:p>
          <a:p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zdravý úsudok o situácii (veľkodušnosť pri posudzovaní)</a:t>
            </a:r>
          </a:p>
          <a:p>
            <a:r>
              <a:rPr lang="sk-SK" altLang="sk-SK" sz="28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extrema unctio</a:t>
            </a: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nie časová krajnosť, ale krajná účinnosť sviatosti</a:t>
            </a:r>
          </a:p>
          <a:p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opakovanie pomazania: raz za 2 roky alebo zhoršené zdravie</a:t>
            </a:r>
          </a:p>
          <a:p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 operáciou: možno vyslúžiť</a:t>
            </a:r>
          </a:p>
          <a:p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 vyslúžiť aj chorým deťom, ktoré užívajú rozum</a:t>
            </a:r>
          </a:p>
          <a:p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človeku v bezvedomí: áno za predpokladu, že by si žiadal sviatosť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1982788" y="319088"/>
            <a:ext cx="8912225" cy="1281112"/>
          </a:xfrm>
        </p:spPr>
        <p:txBody>
          <a:bodyPr anchor="ctr"/>
          <a:lstStyle/>
          <a:p>
            <a:r>
              <a:rPr lang="sk-SK" altLang="sk-SK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Podmienečné pomazanie</a:t>
            </a:r>
            <a:endParaRPr lang="sk-SK" altLang="sk-SK" smtClean="0"/>
          </a:p>
        </p:txBody>
      </p:sp>
      <p:pic>
        <p:nvPicPr>
          <p:cNvPr id="24579" name="Picture 2" descr="Výsledok vyhľadávania obrázkov pre dopyt estrema unzione perdo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4238625"/>
            <a:ext cx="47625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63738" y="1584325"/>
            <a:ext cx="9542462" cy="493871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je istota, že človek zomrel: nemožno vyslúžiť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nie je istota, či ešte žije, má sa vyslúžiť bez podmienky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pomazanie sa nemá vysluhovať tým, ktorí žili v </a:t>
            </a:r>
            <a:r>
              <a:rPr lang="sk-SK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zatvrdlivosti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hriechu (a sú v bezvedomí)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sk-SK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činky sviatosti pomazania chorých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duchovná úľava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okoj a odvaha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k-SK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dpustenie hriechov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k-SK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avrátenie zdravia (ak je to na spásu)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ríprava na prechod do večnosti</a:t>
            </a:r>
            <a:endParaRPr lang="sk-SK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1943100" y="258763"/>
            <a:ext cx="10007600" cy="1281112"/>
          </a:xfrm>
        </p:spPr>
        <p:txBody>
          <a:bodyPr anchor="ctr"/>
          <a:lstStyle/>
          <a:p>
            <a:r>
              <a:rPr lang="sk-SK" altLang="sk-SK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IV. Vysluhovanie sviatosti pomazania chorých</a:t>
            </a:r>
            <a:endParaRPr lang="sk-SK" altLang="sk-SK" smtClean="0"/>
          </a:p>
        </p:txBody>
      </p:sp>
      <p:sp>
        <p:nvSpPr>
          <p:cNvPr id="25603" name="Zástupný symbol obsahu 2"/>
          <p:cNvSpPr>
            <a:spLocks noGrp="1"/>
          </p:cNvSpPr>
          <p:nvPr>
            <p:ph idx="1"/>
          </p:nvPr>
        </p:nvSpPr>
        <p:spPr>
          <a:xfrm>
            <a:off x="196850" y="1228725"/>
            <a:ext cx="11995150" cy="56292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sk-SK" altLang="sk-SK" sz="2800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Riadny obrad</a:t>
            </a: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(u chorého doma, v nemocnici, v liturgickom zhromaždení): liturgický pozdrav, uctenie Eucharistie, pokropenie príbytku, sviatosť zmierenia (spytovanie a ľútosť), Božie slovo, prosby, vkladanie rúk, modlitba nad olejom, pomazanie, modlitba, Otče náš, sv. prijímanie, modlitba,  požehnanie.</a:t>
            </a:r>
          </a:p>
          <a:p>
            <a:pPr>
              <a:spcBef>
                <a:spcPct val="0"/>
              </a:spcBef>
            </a:pP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altLang="sk-SK" sz="2800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nebezpečenstve smrti</a:t>
            </a: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* súvislý obrad pokánia, pomazania a viatika, *pomazanie bez viatika, *skrátený obrad pokánia, pomazania a viatika, *pomazanie chorému, ktorý stráca vedomie a *podmienečné pomazanie.</a:t>
            </a:r>
            <a:endParaRPr lang="sk-SK" altLang="sk-SK" sz="2800" u="sng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sk-SK" altLang="sk-SK" sz="2800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Viatikum</a:t>
            </a:r>
            <a:r>
              <a:rPr lang="sk-SK" altLang="sk-SK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„posledná sviatosť“ nie je pomazanie, ale Eucharistia ako „pokrm na cestu do večnosti“ = via-te-cum (=na cestu s tebou). Záloh večného života; majú ho prijať všetci, ktorí môžu prijať Eucharistiu. Vyznanie viery, odpustky.</a:t>
            </a:r>
          </a:p>
          <a:p>
            <a:pPr>
              <a:spcBef>
                <a:spcPct val="0"/>
              </a:spcBef>
            </a:pPr>
            <a:r>
              <a:rPr lang="sk-SK" altLang="sk-SK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Viaticum môže vyslúžiť aj diakon, resp. ustanovený mimoriadny vysluhovateľ sv. prijímania.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2036763" y="334963"/>
            <a:ext cx="8912225" cy="1281112"/>
          </a:xfrm>
        </p:spPr>
        <p:txBody>
          <a:bodyPr anchor="ctr"/>
          <a:lstStyle/>
          <a:p>
            <a:r>
              <a:rPr lang="sk-SK" altLang="sk-SK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 Pastoračné postrehy</a:t>
            </a:r>
            <a:endParaRPr lang="sk-SK" altLang="sk-SK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27000" y="2065338"/>
            <a:ext cx="11703050" cy="4792662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k-SK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 chorom je potrebné pripraviť: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obrus</a:t>
            </a: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krížik, sviece, 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svätenú vodu,</a:t>
            </a: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vetvičku na pokropenie, vatu, pre chorého pohár 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skončení obradu: vatu a požehnaný olej spáliť; nie do koša!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krem spovede majú byť prítomní domáci, aj ďalší blízki ľudia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ríbuzní: žiadať pomazanie pre chorého v nemocnici alebo v zariadení soc. služieb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udové misie a svetový deň chorých: príležitosť na prijatie sviatosti pomazania chorých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nečakať na zlepšenie alebo zhoršenie zdravotného stavu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omazanie chorých vysluhovať na základe aspoň predpokladaného súhlasu, nie nasilu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 náhlom umieraní: vzbudiť s umierajúcim ľútosť nad hriechmi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každom „rodinnom“ telefónnom zozname má byť číslo farského úradu, číslo na p. farára.</a:t>
            </a:r>
            <a:endParaRPr lang="sk-SK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8" name="Picture 4" descr="Výsledok vyhľadávania obrázkov pre dopyt pomazanie chorý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201613"/>
            <a:ext cx="4872038" cy="23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746</TotalTime>
  <Words>360</Words>
  <Application>Microsoft Office PowerPoint</Application>
  <PresentationFormat>Širokouhlá</PresentationFormat>
  <Paragraphs>70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5" baseType="lpstr">
      <vt:lpstr>Century Gothic</vt:lpstr>
      <vt:lpstr>Arial</vt:lpstr>
      <vt:lpstr>Wingdings 3</vt:lpstr>
      <vt:lpstr>Calibri</vt:lpstr>
      <vt:lpstr>Times New Roman</vt:lpstr>
      <vt:lpstr>Dym</vt:lpstr>
      <vt:lpstr>   </vt:lpstr>
      <vt:lpstr>I. Choroba a uzdravenie v Písme</vt:lpstr>
      <vt:lpstr>Sviatosť pomazania chorých v tradícii Cirkvi</vt:lpstr>
      <vt:lpstr>II. Stretnutie chorého s Kristom</vt:lpstr>
      <vt:lpstr>III. Sviatostný znak</vt:lpstr>
      <vt:lpstr>Forma pomazania chorých</vt:lpstr>
      <vt:lpstr>Podmienečné pomazanie</vt:lpstr>
      <vt:lpstr>IV. Vysluhovanie sviatosti pomazania chorých</vt:lpstr>
      <vt:lpstr>V. Pastoračné postrehy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SVIATOSTI  UZDRAVENIA</dc:title>
  <dc:creator>Jozef</dc:creator>
  <cp:lastModifiedBy>Pavol Forgáč</cp:lastModifiedBy>
  <cp:revision>134</cp:revision>
  <dcterms:created xsi:type="dcterms:W3CDTF">2019-01-13T14:49:47Z</dcterms:created>
  <dcterms:modified xsi:type="dcterms:W3CDTF">2020-12-23T22:28:51Z</dcterms:modified>
</cp:coreProperties>
</file>