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1392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k-SK" smtClean="0"/>
              <a:t>Upravte štýly predlohy textu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sk-SK" smtClean="0"/>
              <a:t>Upravte štýl predlohy podnadpisov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18. 11. 2021</a:t>
            </a:fld>
            <a:endParaRPr lang="sk-SK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 smtClean="0"/>
              <a:t>Upravte štýly predlohy textu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sk-SK" smtClean="0"/>
              <a:t>Upravte štýl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18. 11. 2021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sk-SK" smtClean="0"/>
              <a:t>Upravte štýly predlohy textu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sk-SK" smtClean="0"/>
              <a:t>Upravte štýl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18. 11. 2021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 smtClean="0"/>
              <a:t>Upravte štýly predlohy textu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sk-SK" smtClean="0"/>
              <a:t>Upravte štýl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18. 11. 2021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k-SK" smtClean="0"/>
              <a:t>Upravte štýly predlohy textu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sk-SK" smtClean="0"/>
              <a:t>Upravte štýl predlohy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18. 11. 2021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sk-SK" smtClean="0"/>
              <a:t>Upravte štýly predlohy textu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sk-SK" smtClean="0"/>
              <a:t>Upravte štýl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sk-SK" smtClean="0"/>
              <a:t>Upravte štýl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18. 11. 2021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sk-SK" smtClean="0"/>
              <a:t>Upravte štýly predlohy textu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k-SK" smtClean="0"/>
              <a:t>Upravte štýl predlohy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k-SK" smtClean="0"/>
              <a:t>Upravte štýl predlohy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sk-SK" smtClean="0"/>
              <a:t>Upravte štýl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sk-SK" smtClean="0"/>
              <a:t>Upravte štýl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18. 11. 2021</a:t>
            </a:fld>
            <a:endParaRPr lang="sk-S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k-SK" smtClean="0"/>
              <a:t>Upravte štýly predlohy textu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18. 11. 2021</a:t>
            </a:fld>
            <a:endParaRPr lang="sk-S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18. 11. 2021</a:t>
            </a:fld>
            <a:endParaRPr lang="sk-S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k-SK" smtClean="0"/>
              <a:t>Upravte štýly predlohy textu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sk-SK" smtClean="0"/>
              <a:t>Upravte štýl predlohy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sk-SK" smtClean="0"/>
              <a:t>Upravte štýl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18. 11. 2021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sk-SK" smtClean="0"/>
              <a:t>Upravte štýly predlohy textu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sk-SK" smtClean="0"/>
              <a:t>Upravte štýl predlohy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18. 11. 2021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sk-SK" smtClean="0"/>
              <a:t>Ak chcete pridať obrázok, kliknite na ikonu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sk-SK" smtClean="0"/>
              <a:t>Upravte štýly predlohy textu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sk-SK" smtClean="0"/>
              <a:t>Upravte štýl predlohy textu.</a:t>
            </a:r>
          </a:p>
          <a:p>
            <a:pPr lvl="1" eaLnBrk="1" latinLnBrk="0" hangingPunct="1"/>
            <a:r>
              <a:rPr kumimoji="0" lang="sk-SK" smtClean="0"/>
              <a:t>Druhá úroveň</a:t>
            </a:r>
          </a:p>
          <a:p>
            <a:pPr lvl="2" eaLnBrk="1" latinLnBrk="0" hangingPunct="1"/>
            <a:r>
              <a:rPr kumimoji="0" lang="sk-SK" smtClean="0"/>
              <a:t>Tretia úroveň</a:t>
            </a:r>
          </a:p>
          <a:p>
            <a:pPr lvl="3" eaLnBrk="1" latinLnBrk="0" hangingPunct="1"/>
            <a:r>
              <a:rPr kumimoji="0" lang="sk-SK" smtClean="0"/>
              <a:t>Štvrtá úroveň</a:t>
            </a:r>
          </a:p>
          <a:p>
            <a:pPr lvl="4" eaLnBrk="1" latinLnBrk="0" hangingPunct="1"/>
            <a:r>
              <a:rPr kumimoji="0" lang="sk-SK" smtClean="0"/>
              <a:t>Piata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F92E2F3-A957-4897-AE39-228CC061DCDB}" type="datetimeFigureOut">
              <a:rPr lang="sk-SK" smtClean="0"/>
              <a:t>18. 11. 2021</a:t>
            </a:fld>
            <a:endParaRPr lang="sk-SK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21804" y="1052736"/>
            <a:ext cx="7772400" cy="1224136"/>
          </a:xfrm>
        </p:spPr>
        <p:txBody>
          <a:bodyPr>
            <a:normAutofit fontScale="90000"/>
          </a:bodyPr>
          <a:lstStyle/>
          <a:p>
            <a:pPr algn="ctr"/>
            <a:r>
              <a:rPr lang="sk-SK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Diecézna škola viery IV.</a:t>
            </a:r>
            <a:br>
              <a:rPr lang="sk-SK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sk-SK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Sväté písmo</a:t>
            </a:r>
            <a:endParaRPr lang="sk-SK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827584" y="5589240"/>
            <a:ext cx="7632848" cy="1104528"/>
          </a:xfrm>
        </p:spPr>
        <p:txBody>
          <a:bodyPr anchor="ctr">
            <a:noAutofit/>
          </a:bodyPr>
          <a:lstStyle/>
          <a:p>
            <a:pPr algn="ctr"/>
            <a:r>
              <a:rPr lang="sk-SK" sz="3600" b="1" dirty="0" smtClean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Proroci, strážcovia viery Izraela</a:t>
            </a:r>
            <a:endParaRPr lang="sk-SK" sz="3600" b="1" dirty="0">
              <a:solidFill>
                <a:srgbClr val="92D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sk-SK" sz="3600" dirty="0" smtClean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IX/2021 – V/2022</a:t>
            </a:r>
          </a:p>
        </p:txBody>
      </p:sp>
      <p:pic>
        <p:nvPicPr>
          <p:cNvPr id="4" name="Picture 2" descr="https://travelhacker.blog/wp-content/uploads/2020/08/imt_d08df43892aca0a9f399db6b279e2b3497a0a23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2348880"/>
            <a:ext cx="4680520" cy="30003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73639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08688"/>
          </a:xfrm>
        </p:spPr>
        <p:txBody>
          <a:bodyPr anchor="ctr">
            <a:normAutofit/>
          </a:bodyPr>
          <a:lstStyle/>
          <a:p>
            <a:pPr algn="ctr"/>
            <a:r>
              <a:rPr lang="sk-SK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Úvodné poznámky</a:t>
            </a:r>
            <a:endParaRPr lang="sk-SK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AutoShape 2" descr="Prorok, proroci; prorocký; prorokování | Theofil - Bůh, křesťanství,  duchovní život"/>
          <p:cNvSpPr>
            <a:spLocks noChangeAspect="1" noChangeArrowheads="1"/>
          </p:cNvSpPr>
          <p:nvPr/>
        </p:nvSpPr>
        <p:spPr bwMode="auto">
          <a:xfrm>
            <a:off x="155575" y="-1143000"/>
            <a:ext cx="1695450" cy="2381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k-SK"/>
          </a:p>
        </p:txBody>
      </p:sp>
      <p:sp>
        <p:nvSpPr>
          <p:cNvPr id="5" name="AutoShape 4" descr="Prorok, proroci; prorocký; prorokování | Theofil - Bůh, křesťanství,  duchovní život"/>
          <p:cNvSpPr>
            <a:spLocks noChangeAspect="1" noChangeArrowheads="1"/>
          </p:cNvSpPr>
          <p:nvPr/>
        </p:nvSpPr>
        <p:spPr bwMode="auto">
          <a:xfrm>
            <a:off x="307975" y="-990600"/>
            <a:ext cx="1695450" cy="2381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k-SK"/>
          </a:p>
        </p:txBody>
      </p:sp>
      <p:sp>
        <p:nvSpPr>
          <p:cNvPr id="6" name="AutoShape 6" descr="Prorok, proroci; prorocký; prorokování | Theofil - Bůh, křesťanství,  duchovní život"/>
          <p:cNvSpPr>
            <a:spLocks noChangeAspect="1" noChangeArrowheads="1"/>
          </p:cNvSpPr>
          <p:nvPr/>
        </p:nvSpPr>
        <p:spPr bwMode="auto">
          <a:xfrm>
            <a:off x="460375" y="-838200"/>
            <a:ext cx="1695450" cy="2381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k-SK"/>
          </a:p>
        </p:txBody>
      </p:sp>
      <p:sp>
        <p:nvSpPr>
          <p:cNvPr id="7" name="AutoShape 8" descr="Prorok, proroci; prorocký; prorokování | Theofil - Bůh, křesťanství,  duchovní život"/>
          <p:cNvSpPr>
            <a:spLocks noChangeAspect="1" noChangeArrowheads="1"/>
          </p:cNvSpPr>
          <p:nvPr/>
        </p:nvSpPr>
        <p:spPr bwMode="auto">
          <a:xfrm>
            <a:off x="612775" y="-685800"/>
            <a:ext cx="1695450" cy="2381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k-SK"/>
          </a:p>
        </p:txBody>
      </p:sp>
      <p:sp>
        <p:nvSpPr>
          <p:cNvPr id="8" name="AutoShape 10" descr="Prorok, proroci; prorocký; prorokování | Theofil - Bůh, křesťanství,  duchovní život"/>
          <p:cNvSpPr>
            <a:spLocks noChangeAspect="1" noChangeArrowheads="1"/>
          </p:cNvSpPr>
          <p:nvPr/>
        </p:nvSpPr>
        <p:spPr bwMode="auto">
          <a:xfrm>
            <a:off x="765175" y="-533400"/>
            <a:ext cx="1695450" cy="2381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k-SK"/>
          </a:p>
        </p:txBody>
      </p:sp>
      <p:sp>
        <p:nvSpPr>
          <p:cNvPr id="9" name="AutoShape 12" descr="Prorok, proroci; prorocký; prorokování | Theofil - Bůh, křesťanství,  duchovní život"/>
          <p:cNvSpPr>
            <a:spLocks noChangeAspect="1" noChangeArrowheads="1"/>
          </p:cNvSpPr>
          <p:nvPr/>
        </p:nvSpPr>
        <p:spPr bwMode="auto">
          <a:xfrm>
            <a:off x="917575" y="-381000"/>
            <a:ext cx="1695450" cy="2381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k-SK"/>
          </a:p>
        </p:txBody>
      </p:sp>
      <p:pic>
        <p:nvPicPr>
          <p:cNvPr id="1039" name="Picture 15" descr="C:\Users\Tyrol\Desktop\index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00" y="3212976"/>
            <a:ext cx="2771800" cy="34792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AutoShape 14" descr="Prorok, proroci; prorocký; prorokování | Theofil - Bůh, křesťanství,  duchovní život"/>
          <p:cNvSpPr>
            <a:spLocks noChangeAspect="1" noChangeArrowheads="1"/>
          </p:cNvSpPr>
          <p:nvPr/>
        </p:nvSpPr>
        <p:spPr bwMode="auto">
          <a:xfrm>
            <a:off x="1069975" y="-228600"/>
            <a:ext cx="1695450" cy="2381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756776"/>
          </a:xfrm>
        </p:spPr>
        <p:txBody>
          <a:bodyPr/>
          <a:lstStyle/>
          <a:p>
            <a:r>
              <a:rPr lang="sk-SK" b="1" dirty="0">
                <a:solidFill>
                  <a:srgbClr val="FF0000"/>
                </a:solidFill>
              </a:rPr>
              <a:t>p</a:t>
            </a:r>
            <a:r>
              <a:rPr lang="sk-SK" b="1" dirty="0" smtClean="0">
                <a:solidFill>
                  <a:srgbClr val="FF0000"/>
                </a:solidFill>
              </a:rPr>
              <a:t>roroci:</a:t>
            </a:r>
            <a:r>
              <a:rPr lang="sk-SK" b="1" dirty="0" smtClean="0"/>
              <a:t> najpríťažlivejší a najvplyvnejší stav v Izraeli</a:t>
            </a:r>
          </a:p>
          <a:p>
            <a:r>
              <a:rPr lang="sk-SK" b="1" dirty="0" smtClean="0">
                <a:solidFill>
                  <a:srgbClr val="FF0000"/>
                </a:solidFill>
              </a:rPr>
              <a:t>autorita z Božej blízkosti a z duchovného života</a:t>
            </a:r>
          </a:p>
          <a:p>
            <a:r>
              <a:rPr lang="sk-SK" b="1" i="1" dirty="0" err="1" smtClean="0"/>
              <a:t>nábí</a:t>
            </a:r>
            <a:r>
              <a:rPr lang="sk-SK" b="1" dirty="0" smtClean="0"/>
              <a:t> = povolaný; </a:t>
            </a:r>
            <a:r>
              <a:rPr lang="sk-SK" b="1" i="1" dirty="0" err="1" smtClean="0"/>
              <a:t>ro´eh</a:t>
            </a:r>
            <a:r>
              <a:rPr lang="sk-SK" b="1" dirty="0" smtClean="0"/>
              <a:t> = </a:t>
            </a:r>
            <a:r>
              <a:rPr lang="sk-SK" b="1" dirty="0" err="1" smtClean="0"/>
              <a:t>videc</a:t>
            </a:r>
            <a:endParaRPr lang="sk-SK" b="1" dirty="0" smtClean="0"/>
          </a:p>
          <a:p>
            <a:r>
              <a:rPr lang="sk-SK" b="1" dirty="0" smtClean="0">
                <a:solidFill>
                  <a:srgbClr val="FF0000"/>
                </a:solidFill>
              </a:rPr>
              <a:t>proroci pisatelia: </a:t>
            </a:r>
            <a:r>
              <a:rPr lang="sk-SK" b="1" dirty="0" smtClean="0"/>
              <a:t>4 veľkí a 12 malých </a:t>
            </a:r>
          </a:p>
          <a:p>
            <a:pPr marL="0" indent="0">
              <a:buNone/>
            </a:pPr>
            <a:r>
              <a:rPr lang="sk-SK" b="1" dirty="0"/>
              <a:t> </a:t>
            </a:r>
            <a:r>
              <a:rPr lang="sk-SK" b="1" dirty="0" smtClean="0"/>
              <a:t>  </a:t>
            </a:r>
            <a:r>
              <a:rPr lang="sk-SK" b="1" dirty="0" err="1" smtClean="0"/>
              <a:t>prorokov</a:t>
            </a:r>
            <a:r>
              <a:rPr lang="sk-SK" b="1" dirty="0" err="1" smtClean="0">
                <a:solidFill>
                  <a:schemeClr val="bg1"/>
                </a:solidFill>
              </a:rPr>
              <a:t>rorokov</a:t>
            </a:r>
            <a:endParaRPr lang="sk-SK" b="1" dirty="0" smtClean="0">
              <a:solidFill>
                <a:schemeClr val="bg1"/>
              </a:solidFill>
            </a:endParaRPr>
          </a:p>
          <a:p>
            <a:r>
              <a:rPr lang="sk-SK" b="1" dirty="0" smtClean="0">
                <a:solidFill>
                  <a:srgbClr val="FF0000"/>
                </a:solidFill>
              </a:rPr>
              <a:t>ďalší proroci</a:t>
            </a:r>
            <a:r>
              <a:rPr lang="sk-SK" b="1" dirty="0" smtClean="0"/>
              <a:t>: Samuel, </a:t>
            </a:r>
            <a:r>
              <a:rPr lang="sk-SK" b="1" dirty="0" err="1" smtClean="0"/>
              <a:t>Gad</a:t>
            </a:r>
            <a:r>
              <a:rPr lang="sk-SK" b="1" dirty="0" smtClean="0"/>
              <a:t>, </a:t>
            </a:r>
            <a:r>
              <a:rPr lang="sk-SK" b="1" dirty="0" err="1" smtClean="0"/>
              <a:t>Nátan</a:t>
            </a:r>
            <a:endParaRPr lang="sk-SK" b="1" dirty="0"/>
          </a:p>
          <a:p>
            <a:r>
              <a:rPr lang="sk-SK" b="1" dirty="0" smtClean="0">
                <a:solidFill>
                  <a:srgbClr val="FF0000"/>
                </a:solidFill>
              </a:rPr>
              <a:t>ženy-prorokyne:</a:t>
            </a:r>
            <a:r>
              <a:rPr lang="sk-SK" b="1" dirty="0" smtClean="0"/>
              <a:t> Miriam, </a:t>
            </a:r>
            <a:r>
              <a:rPr lang="sk-SK" b="1" dirty="0" err="1" smtClean="0"/>
              <a:t>Debora</a:t>
            </a:r>
            <a:r>
              <a:rPr lang="sk-SK" b="1" dirty="0" smtClean="0"/>
              <a:t>,  </a:t>
            </a:r>
          </a:p>
          <a:p>
            <a:pPr marL="0" indent="0">
              <a:buNone/>
            </a:pPr>
            <a:r>
              <a:rPr lang="sk-SK" b="1" dirty="0"/>
              <a:t> </a:t>
            </a:r>
            <a:r>
              <a:rPr lang="sk-SK" b="1" dirty="0" smtClean="0"/>
              <a:t>  </a:t>
            </a:r>
            <a:r>
              <a:rPr lang="sk-SK" b="1" dirty="0" err="1" smtClean="0"/>
              <a:t>Anna</a:t>
            </a:r>
            <a:r>
              <a:rPr lang="sk-SK" b="1" dirty="0" err="1" smtClean="0">
                <a:solidFill>
                  <a:schemeClr val="bg1"/>
                </a:solidFill>
              </a:rPr>
              <a:t>na</a:t>
            </a:r>
            <a:r>
              <a:rPr lang="sk-SK" b="1" dirty="0" smtClean="0">
                <a:solidFill>
                  <a:schemeClr val="bg1"/>
                </a:solidFill>
              </a:rPr>
              <a:t>...</a:t>
            </a:r>
            <a:endParaRPr lang="sk-SK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3921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636680"/>
          </a:xfrm>
        </p:spPr>
        <p:txBody>
          <a:bodyPr anchor="ctr">
            <a:normAutofit/>
          </a:bodyPr>
          <a:lstStyle/>
          <a:p>
            <a:pPr algn="ctr"/>
            <a:r>
              <a:rPr lang="sk-SK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Povolanie prorokov</a:t>
            </a:r>
            <a:endParaRPr lang="sk-SK" sz="3600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b="1" dirty="0" smtClean="0"/>
              <a:t>udalosti plné Božej lásky a ľudskej úprimnosti</a:t>
            </a:r>
          </a:p>
          <a:p>
            <a:r>
              <a:rPr lang="sk-SK" b="1" dirty="0" smtClean="0"/>
              <a:t>Mojžiš pred horiacim krom</a:t>
            </a:r>
          </a:p>
          <a:p>
            <a:r>
              <a:rPr lang="sk-SK" b="1" dirty="0" smtClean="0"/>
              <a:t>Abrahám, Boží prorok a Boží priateľ</a:t>
            </a:r>
          </a:p>
          <a:p>
            <a:r>
              <a:rPr lang="sk-SK" b="1" dirty="0" smtClean="0"/>
              <a:t>povolanie Samuela v jeho detstve</a:t>
            </a:r>
          </a:p>
          <a:p>
            <a:r>
              <a:rPr lang="sk-SK" b="1" dirty="0" smtClean="0"/>
              <a:t>Izaiáš v chráme</a:t>
            </a:r>
          </a:p>
          <a:p>
            <a:r>
              <a:rPr lang="sk-SK" b="1" dirty="0" err="1" smtClean="0"/>
              <a:t>Jeremiáš</a:t>
            </a:r>
            <a:r>
              <a:rPr lang="sk-SK" b="1" dirty="0" smtClean="0"/>
              <a:t>, Pánov mladučký</a:t>
            </a:r>
          </a:p>
          <a:p>
            <a:r>
              <a:rPr lang="sk-SK" b="1" dirty="0" smtClean="0"/>
              <a:t>Pavol, Augustín, František...</a:t>
            </a:r>
            <a:endParaRPr lang="sk-SK" b="1" dirty="0"/>
          </a:p>
        </p:txBody>
      </p:sp>
      <p:pic>
        <p:nvPicPr>
          <p:cNvPr id="2050" name="Picture 2" descr="La vocazione alla santità - La chiamata al Sacerdozio: il distacco da tutto  per Gesù - Veritatemincaritat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0072" y="3789040"/>
            <a:ext cx="3923928" cy="27626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67618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r>
              <a:rPr lang="sk-SK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sk-SK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rorocké poznávanie </a:t>
            </a:r>
            <a:br>
              <a:rPr lang="sk-SK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sk-SK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Božích vecí</a:t>
            </a:r>
            <a:endParaRPr lang="sk-SK" sz="3600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179512" y="1988840"/>
            <a:ext cx="8507288" cy="4752528"/>
          </a:xfrm>
        </p:spPr>
        <p:txBody>
          <a:bodyPr>
            <a:normAutofit/>
          </a:bodyPr>
          <a:lstStyle/>
          <a:p>
            <a:r>
              <a:rPr lang="sk-SK" b="1" dirty="0" smtClean="0">
                <a:solidFill>
                  <a:srgbClr val="FF0000"/>
                </a:solidFill>
              </a:rPr>
              <a:t>izraelskí proroci: </a:t>
            </a:r>
            <a:r>
              <a:rPr lang="sk-SK" b="1" dirty="0" smtClean="0"/>
              <a:t>bez vojska, </a:t>
            </a:r>
          </a:p>
          <a:p>
            <a:pPr marL="0" indent="0">
              <a:buNone/>
            </a:pPr>
            <a:r>
              <a:rPr lang="sk-SK" b="1" dirty="0" smtClean="0"/>
              <a:t>peňazí, </a:t>
            </a:r>
            <a:r>
              <a:rPr lang="sk-SK" b="1" dirty="0"/>
              <a:t>prívržencov, </a:t>
            </a:r>
            <a:endParaRPr lang="sk-SK" b="1" dirty="0" smtClean="0"/>
          </a:p>
          <a:p>
            <a:pPr marL="0" indent="0">
              <a:buNone/>
            </a:pPr>
            <a:r>
              <a:rPr lang="sk-SK" b="1" dirty="0" smtClean="0"/>
              <a:t>vznešeného pôvodu...</a:t>
            </a:r>
          </a:p>
          <a:p>
            <a:r>
              <a:rPr lang="sk-SK" b="1" dirty="0" smtClean="0">
                <a:solidFill>
                  <a:srgbClr val="FF0000"/>
                </a:solidFill>
              </a:rPr>
              <a:t>slovo:</a:t>
            </a:r>
            <a:r>
              <a:rPr lang="sk-SK" b="1" dirty="0" smtClean="0"/>
              <a:t> zrozumiteľné, jasné, </a:t>
            </a:r>
          </a:p>
          <a:p>
            <a:pPr marL="0" indent="0">
              <a:buNone/>
            </a:pPr>
            <a:r>
              <a:rPr lang="sk-SK" b="1" dirty="0" smtClean="0"/>
              <a:t>konkrétne, praktické</a:t>
            </a:r>
          </a:p>
          <a:p>
            <a:r>
              <a:rPr lang="sk-SK" b="1" dirty="0" smtClean="0">
                <a:solidFill>
                  <a:srgbClr val="FF0000"/>
                </a:solidFill>
              </a:rPr>
              <a:t>život:  </a:t>
            </a:r>
            <a:r>
              <a:rPr lang="sk-SK" b="1" dirty="0" smtClean="0"/>
              <a:t>v chudobe, samote, </a:t>
            </a:r>
          </a:p>
          <a:p>
            <a:pPr marL="0" indent="0">
              <a:buNone/>
            </a:pPr>
            <a:r>
              <a:rPr lang="sk-SK" b="1" dirty="0" smtClean="0"/>
              <a:t>modlitbe, pôste, rozjímaní</a:t>
            </a:r>
          </a:p>
          <a:p>
            <a:r>
              <a:rPr lang="sk-SK" b="1" dirty="0" smtClean="0"/>
              <a:t>originalita v porovnaní s </a:t>
            </a:r>
            <a:r>
              <a:rPr lang="sk-SK" b="1" dirty="0" err="1" smtClean="0"/>
              <a:t>mimobiblickým</a:t>
            </a:r>
            <a:r>
              <a:rPr lang="sk-SK" b="1" dirty="0" smtClean="0"/>
              <a:t> </a:t>
            </a:r>
            <a:r>
              <a:rPr lang="sk-SK" b="1" dirty="0" err="1" smtClean="0"/>
              <a:t>profetizmom</a:t>
            </a:r>
            <a:endParaRPr lang="sk-SK" b="1" dirty="0" smtClean="0"/>
          </a:p>
          <a:p>
            <a:r>
              <a:rPr lang="sk-SK" b="1" dirty="0" smtClean="0">
                <a:solidFill>
                  <a:srgbClr val="FF0000"/>
                </a:solidFill>
              </a:rPr>
              <a:t>pokánie</a:t>
            </a:r>
            <a:r>
              <a:rPr lang="sk-SK" b="1" dirty="0" smtClean="0">
                <a:solidFill>
                  <a:srgbClr val="FF0000"/>
                </a:solidFill>
              </a:rPr>
              <a:t>, záujem o </a:t>
            </a:r>
            <a:r>
              <a:rPr lang="sk-SK" b="1" dirty="0" smtClean="0">
                <a:solidFill>
                  <a:srgbClr val="FF0000"/>
                </a:solidFill>
              </a:rPr>
              <a:t>ľud, život </a:t>
            </a:r>
            <a:r>
              <a:rPr lang="sk-SK" b="1" dirty="0" smtClean="0">
                <a:solidFill>
                  <a:srgbClr val="FF0000"/>
                </a:solidFill>
              </a:rPr>
              <a:t>v súlade s ohlasovaním</a:t>
            </a:r>
            <a:endParaRPr lang="sk-SK" b="1" dirty="0">
              <a:solidFill>
                <a:srgbClr val="FF0000"/>
              </a:solidFill>
            </a:endParaRPr>
          </a:p>
        </p:txBody>
      </p:sp>
      <p:pic>
        <p:nvPicPr>
          <p:cNvPr id="1026" name="Picture 2" descr="Is This Any Way to Run a Country? Kings, Prophets &amp;amp; Priests in Biblical  Israel, Part 2 — Haberman Institute for Jewish Studie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117426"/>
            <a:ext cx="4139952" cy="48810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81235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143000"/>
          </a:xfrm>
        </p:spPr>
        <p:txBody>
          <a:bodyPr anchor="ctr">
            <a:normAutofit/>
          </a:bodyPr>
          <a:lstStyle/>
          <a:p>
            <a:r>
              <a:rPr lang="sk-SK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Najhlavnejšie témy</a:t>
            </a:r>
            <a:endParaRPr lang="sk-SK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251520" y="1268760"/>
            <a:ext cx="8229600" cy="5489452"/>
          </a:xfrm>
        </p:spPr>
        <p:txBody>
          <a:bodyPr>
            <a:normAutofit/>
          </a:bodyPr>
          <a:lstStyle/>
          <a:p>
            <a:r>
              <a:rPr lang="sk-SK" b="1" dirty="0" smtClean="0">
                <a:solidFill>
                  <a:srgbClr val="FF0000"/>
                </a:solidFill>
              </a:rPr>
              <a:t>Izaiáš:</a:t>
            </a:r>
            <a:r>
              <a:rPr lang="sk-SK" b="1" dirty="0" smtClean="0"/>
              <a:t>	</a:t>
            </a:r>
            <a:r>
              <a:rPr lang="sk-SK" b="1" i="1" dirty="0" smtClean="0"/>
              <a:t>Hľa, Panna počne...  4 piesne o Sluhovi Pána</a:t>
            </a:r>
            <a:endParaRPr lang="sk-SK" b="1" dirty="0" smtClean="0"/>
          </a:p>
          <a:p>
            <a:r>
              <a:rPr lang="sk-SK" b="1" dirty="0" err="1" smtClean="0">
                <a:solidFill>
                  <a:srgbClr val="FF0000"/>
                </a:solidFill>
              </a:rPr>
              <a:t>Jeremiáš</a:t>
            </a:r>
            <a:r>
              <a:rPr lang="sk-SK" b="1" dirty="0" smtClean="0">
                <a:solidFill>
                  <a:srgbClr val="FF0000"/>
                </a:solidFill>
              </a:rPr>
              <a:t>:</a:t>
            </a:r>
            <a:r>
              <a:rPr lang="sk-SK" b="1" dirty="0" smtClean="0"/>
              <a:t>	predpoveď Novej zmluvy</a:t>
            </a:r>
          </a:p>
          <a:p>
            <a:r>
              <a:rPr lang="sk-SK" b="1" dirty="0" err="1" smtClean="0">
                <a:solidFill>
                  <a:srgbClr val="FF0000"/>
                </a:solidFill>
              </a:rPr>
              <a:t>Ezechiel</a:t>
            </a:r>
            <a:r>
              <a:rPr lang="sk-SK" b="1" dirty="0" smtClean="0">
                <a:solidFill>
                  <a:srgbClr val="FF0000"/>
                </a:solidFill>
              </a:rPr>
              <a:t>:</a:t>
            </a:r>
            <a:r>
              <a:rPr lang="sk-SK" b="1" dirty="0" smtClean="0"/>
              <a:t>	</a:t>
            </a:r>
            <a:r>
              <a:rPr lang="sk-SK" b="1" dirty="0" err="1" smtClean="0"/>
              <a:t>Ezechielova</a:t>
            </a:r>
            <a:r>
              <a:rPr lang="sk-SK" b="1" dirty="0" smtClean="0"/>
              <a:t> </a:t>
            </a:r>
            <a:r>
              <a:rPr lang="sk-SK" b="1" dirty="0" err="1" smtClean="0"/>
              <a:t>Tóra</a:t>
            </a:r>
            <a:r>
              <a:rPr lang="sk-SK" b="1" dirty="0" smtClean="0"/>
              <a:t> (nový chrám, kult, zem)</a:t>
            </a:r>
          </a:p>
          <a:p>
            <a:r>
              <a:rPr lang="sk-SK" b="1" dirty="0" err="1" smtClean="0">
                <a:solidFill>
                  <a:srgbClr val="FF0000"/>
                </a:solidFill>
              </a:rPr>
              <a:t>Ozeáš</a:t>
            </a:r>
            <a:r>
              <a:rPr lang="sk-SK" b="1" dirty="0" smtClean="0">
                <a:solidFill>
                  <a:srgbClr val="FF0000"/>
                </a:solidFill>
              </a:rPr>
              <a:t>:</a:t>
            </a:r>
            <a:r>
              <a:rPr lang="sk-SK" b="1" dirty="0" smtClean="0"/>
              <a:t> </a:t>
            </a:r>
            <a:r>
              <a:rPr lang="sk-SK" b="1" i="1" dirty="0" smtClean="0"/>
              <a:t>Milosrdenstvo chcem, a nie obetu</a:t>
            </a:r>
            <a:endParaRPr lang="sk-SK" b="1" dirty="0" smtClean="0"/>
          </a:p>
          <a:p>
            <a:r>
              <a:rPr lang="sk-SK" b="1" dirty="0" err="1" smtClean="0">
                <a:solidFill>
                  <a:srgbClr val="FF0000"/>
                </a:solidFill>
              </a:rPr>
              <a:t>Joel</a:t>
            </a:r>
            <a:r>
              <a:rPr lang="sk-SK" b="1" dirty="0" smtClean="0">
                <a:solidFill>
                  <a:srgbClr val="FF0000"/>
                </a:solidFill>
              </a:rPr>
              <a:t>:</a:t>
            </a:r>
            <a:r>
              <a:rPr lang="sk-SK" b="1" dirty="0"/>
              <a:t> </a:t>
            </a:r>
            <a:r>
              <a:rPr lang="sk-SK" b="1" dirty="0" smtClean="0"/>
              <a:t>vyliatie Ducha Svätého</a:t>
            </a:r>
          </a:p>
          <a:p>
            <a:r>
              <a:rPr lang="sk-SK" b="1" dirty="0" err="1" smtClean="0">
                <a:solidFill>
                  <a:srgbClr val="FF0000"/>
                </a:solidFill>
              </a:rPr>
              <a:t>Micheáš</a:t>
            </a:r>
            <a:r>
              <a:rPr lang="sk-SK" b="1" dirty="0" smtClean="0">
                <a:solidFill>
                  <a:srgbClr val="FF0000"/>
                </a:solidFill>
              </a:rPr>
              <a:t>:</a:t>
            </a:r>
            <a:r>
              <a:rPr lang="sk-SK" b="1" dirty="0" smtClean="0"/>
              <a:t> Mesiáš z Betlehema</a:t>
            </a:r>
          </a:p>
          <a:p>
            <a:r>
              <a:rPr lang="sk-SK" b="1" dirty="0" err="1" smtClean="0">
                <a:solidFill>
                  <a:srgbClr val="FF0000"/>
                </a:solidFill>
              </a:rPr>
              <a:t>Aggeus</a:t>
            </a:r>
            <a:r>
              <a:rPr lang="sk-SK" b="1" dirty="0" smtClean="0">
                <a:solidFill>
                  <a:srgbClr val="FF0000"/>
                </a:solidFill>
              </a:rPr>
              <a:t>: </a:t>
            </a:r>
            <a:r>
              <a:rPr lang="sk-SK" b="1" dirty="0" smtClean="0"/>
              <a:t>do chrámu vstúpi Mesiáš</a:t>
            </a:r>
          </a:p>
          <a:p>
            <a:r>
              <a:rPr lang="sk-SK" b="1" dirty="0" smtClean="0">
                <a:solidFill>
                  <a:srgbClr val="FF0000"/>
                </a:solidFill>
              </a:rPr>
              <a:t>Zachariáš:</a:t>
            </a:r>
            <a:r>
              <a:rPr lang="sk-SK" b="1" dirty="0" smtClean="0"/>
              <a:t> </a:t>
            </a:r>
            <a:r>
              <a:rPr lang="sk-SK" b="1" dirty="0"/>
              <a:t> </a:t>
            </a:r>
            <a:r>
              <a:rPr lang="sk-SK" b="1" dirty="0" smtClean="0"/>
              <a:t>NZ </a:t>
            </a:r>
            <a:r>
              <a:rPr lang="sk-SK" b="1" dirty="0" smtClean="0"/>
              <a:t>formulácie</a:t>
            </a:r>
            <a:endParaRPr lang="sk-SK" b="1" dirty="0" smtClean="0"/>
          </a:p>
          <a:p>
            <a:r>
              <a:rPr lang="sk-SK" b="1" dirty="0" err="1" smtClean="0">
                <a:solidFill>
                  <a:srgbClr val="FF0000"/>
                </a:solidFill>
              </a:rPr>
              <a:t>Malachiáš</a:t>
            </a:r>
            <a:r>
              <a:rPr lang="sk-SK" b="1" dirty="0" smtClean="0">
                <a:solidFill>
                  <a:srgbClr val="FF0000"/>
                </a:solidFill>
              </a:rPr>
              <a:t>: </a:t>
            </a:r>
            <a:r>
              <a:rPr lang="sk-SK" b="1" dirty="0" smtClean="0"/>
              <a:t>predpoveď Predchodcu</a:t>
            </a:r>
          </a:p>
          <a:p>
            <a:pPr marL="0" indent="0">
              <a:buNone/>
            </a:pPr>
            <a:endParaRPr lang="sk-SK" dirty="0"/>
          </a:p>
        </p:txBody>
      </p:sp>
      <p:pic>
        <p:nvPicPr>
          <p:cNvPr id="2050" name="Picture 2" descr="Filippo Brunelleschi, Il Profeta Isaia nell&amp;#39;altare d&amp;#39;argento di San Jacopo  del duomo di Pistoia, 1400-1401 ca. | Filippo brunelleschi, Greek statue,  Isai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4208" y="3933056"/>
            <a:ext cx="2699792" cy="29249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58699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1340768"/>
            <a:ext cx="8229600" cy="864096"/>
          </a:xfrm>
        </p:spPr>
        <p:txBody>
          <a:bodyPr anchor="ctr">
            <a:normAutofit fontScale="90000"/>
          </a:bodyPr>
          <a:lstStyle/>
          <a:p>
            <a:r>
              <a:rPr lang="sk-SK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Duchovný život </a:t>
            </a:r>
            <a:br>
              <a:rPr lang="sk-SK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sk-SK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prorokov</a:t>
            </a:r>
            <a:endParaRPr lang="sk-SK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0" y="2742679"/>
            <a:ext cx="9144000" cy="4115321"/>
          </a:xfrm>
        </p:spPr>
        <p:txBody>
          <a:bodyPr>
            <a:normAutofit lnSpcReduction="10000"/>
          </a:bodyPr>
          <a:lstStyle/>
          <a:p>
            <a:pPr marL="274320" lvl="8" indent="-274320">
              <a:buClr>
                <a:schemeClr val="accent3"/>
              </a:buClr>
              <a:buSzPct val="95000"/>
              <a:buFont typeface="Wingdings 2"/>
              <a:buChar char=""/>
            </a:pPr>
            <a:r>
              <a:rPr lang="sk-SK" sz="2600" b="1" dirty="0" smtClean="0">
                <a:cs typeface="Times New Roman" panose="02020603050405020304" pitchFamily="18" charset="0"/>
              </a:rPr>
              <a:t>proroci </a:t>
            </a:r>
            <a:r>
              <a:rPr lang="sk-SK" sz="2600" b="1" dirty="0">
                <a:cs typeface="Times New Roman" panose="02020603050405020304" pitchFamily="18" charset="0"/>
              </a:rPr>
              <a:t>boli </a:t>
            </a:r>
            <a:r>
              <a:rPr lang="sk-SK" sz="2600" b="1" dirty="0">
                <a:solidFill>
                  <a:srgbClr val="FF0000"/>
                </a:solidFill>
                <a:cs typeface="Times New Roman" panose="02020603050405020304" pitchFamily="18" charset="0"/>
              </a:rPr>
              <a:t>vždy verní, vysvetľovali znaky čias</a:t>
            </a:r>
          </a:p>
          <a:p>
            <a:r>
              <a:rPr lang="sk-SK" b="1" dirty="0" smtClean="0"/>
              <a:t>proroci sú aj </a:t>
            </a:r>
            <a:r>
              <a:rPr lang="sk-SK" b="1" dirty="0" smtClean="0">
                <a:solidFill>
                  <a:srgbClr val="FF0000"/>
                </a:solidFill>
              </a:rPr>
              <a:t>učiteľmi duchovného života</a:t>
            </a:r>
          </a:p>
          <a:p>
            <a:r>
              <a:rPr lang="sk-SK" b="1" dirty="0" smtClean="0">
                <a:solidFill>
                  <a:srgbClr val="FF0000"/>
                </a:solidFill>
              </a:rPr>
              <a:t>modlitba a pôst </a:t>
            </a:r>
            <a:r>
              <a:rPr lang="sk-SK" b="1" dirty="0" smtClean="0"/>
              <a:t>- cesta k videniam</a:t>
            </a:r>
          </a:p>
          <a:p>
            <a:r>
              <a:rPr lang="sk-SK" b="1" dirty="0">
                <a:solidFill>
                  <a:srgbClr val="FF0000"/>
                </a:solidFill>
              </a:rPr>
              <a:t>m</a:t>
            </a:r>
            <a:r>
              <a:rPr lang="sk-SK" b="1" dirty="0" smtClean="0">
                <a:solidFill>
                  <a:srgbClr val="FF0000"/>
                </a:solidFill>
              </a:rPr>
              <a:t>editácia</a:t>
            </a:r>
            <a:r>
              <a:rPr lang="sk-SK" b="1" dirty="0" smtClean="0"/>
              <a:t> - spoznanie Božej prítomnosti</a:t>
            </a:r>
          </a:p>
          <a:p>
            <a:r>
              <a:rPr lang="sk-SK" b="1" dirty="0" smtClean="0">
                <a:solidFill>
                  <a:srgbClr val="FF0000"/>
                </a:solidFill>
              </a:rPr>
              <a:t>horlivosť za </a:t>
            </a:r>
            <a:r>
              <a:rPr lang="sk-SK" b="1" dirty="0" smtClean="0">
                <a:solidFill>
                  <a:srgbClr val="FF0000"/>
                </a:solidFill>
              </a:rPr>
              <a:t>liturgiu </a:t>
            </a:r>
            <a:r>
              <a:rPr lang="sk-SK" b="1" dirty="0" smtClean="0"/>
              <a:t>- </a:t>
            </a:r>
            <a:r>
              <a:rPr lang="sk-SK" b="1" dirty="0" smtClean="0"/>
              <a:t>kritika nedbalých kňazov, láska k liturgii</a:t>
            </a:r>
          </a:p>
          <a:p>
            <a:r>
              <a:rPr lang="sk-SK" b="1" dirty="0" smtClean="0">
                <a:solidFill>
                  <a:srgbClr val="FF0000"/>
                </a:solidFill>
              </a:rPr>
              <a:t>trpezlivosť v ponížení </a:t>
            </a:r>
            <a:r>
              <a:rPr lang="sk-SK" b="1" dirty="0" smtClean="0"/>
              <a:t>- v príkoriach neprestali milovať chrám</a:t>
            </a:r>
          </a:p>
          <a:p>
            <a:r>
              <a:rPr lang="sk-SK" b="1" dirty="0">
                <a:solidFill>
                  <a:srgbClr val="FF0000"/>
                </a:solidFill>
              </a:rPr>
              <a:t>i</a:t>
            </a:r>
            <a:r>
              <a:rPr lang="sk-SK" b="1" dirty="0" smtClean="0">
                <a:solidFill>
                  <a:srgbClr val="FF0000"/>
                </a:solidFill>
              </a:rPr>
              <a:t>né</a:t>
            </a:r>
            <a:r>
              <a:rPr lang="sk-SK" b="1" dirty="0" smtClean="0"/>
              <a:t> - zastávali sa chudobných, odvážne proti kráľom...</a:t>
            </a:r>
            <a:endParaRPr lang="sk-SK" b="1" dirty="0"/>
          </a:p>
        </p:txBody>
      </p:sp>
      <p:pic>
        <p:nvPicPr>
          <p:cNvPr id="1026" name="Picture 2" descr="giovannipaoloii_ppiano1R40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5615608" y="30981"/>
            <a:ext cx="3528392" cy="27363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45468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eiliger Prophet im Besitz der Bibel, Offenbarungslehren für Christen,  Gebote — Glanz, spirituelle - Stock Photo | #301812424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1992"/>
          <a:stretch/>
        </p:blipFill>
        <p:spPr bwMode="auto">
          <a:xfrm>
            <a:off x="4499992" y="404664"/>
            <a:ext cx="4223370" cy="3049886"/>
          </a:xfrm>
          <a:prstGeom prst="rect">
            <a:avLst/>
          </a:prstGeom>
          <a:noFill/>
          <a:effectLst>
            <a:softEdge rad="317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5192" y="764704"/>
            <a:ext cx="8229600" cy="1143000"/>
          </a:xfrm>
        </p:spPr>
        <p:txBody>
          <a:bodyPr anchor="ctr">
            <a:normAutofit/>
          </a:bodyPr>
          <a:lstStyle/>
          <a:p>
            <a:r>
              <a:rPr lang="sk-SK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Prorocký rozmer </a:t>
            </a:r>
            <a:br>
              <a:rPr lang="sk-SK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sk-SK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života kresťanov</a:t>
            </a:r>
            <a:endParaRPr lang="sk-SK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85192" y="2852936"/>
            <a:ext cx="8758808" cy="4005064"/>
          </a:xfrm>
        </p:spPr>
        <p:txBody>
          <a:bodyPr>
            <a:normAutofit/>
          </a:bodyPr>
          <a:lstStyle/>
          <a:p>
            <a:r>
              <a:rPr lang="sk-SK" b="1" dirty="0" smtClean="0"/>
              <a:t>inšpirujúci model duchovného života</a:t>
            </a:r>
          </a:p>
          <a:p>
            <a:r>
              <a:rPr lang="sk-SK" b="1" dirty="0"/>
              <a:t>v</a:t>
            </a:r>
            <a:r>
              <a:rPr lang="sk-SK" b="1" dirty="0" smtClean="0"/>
              <a:t>zor - Ježišov prorocký postoj</a:t>
            </a:r>
          </a:p>
          <a:p>
            <a:r>
              <a:rPr lang="sk-SK" b="1" dirty="0" smtClean="0"/>
              <a:t>krstom máme účasť na Ježišovom prorockom poslaní</a:t>
            </a:r>
          </a:p>
          <a:p>
            <a:r>
              <a:rPr lang="sk-SK" b="1" dirty="0" smtClean="0"/>
              <a:t>samota, hmotná núdza, odolnosť voči svetu</a:t>
            </a:r>
          </a:p>
          <a:p>
            <a:r>
              <a:rPr lang="sk-SK" b="1" dirty="0" smtClean="0"/>
              <a:t>osobná komunikácia s Bohom</a:t>
            </a:r>
          </a:p>
          <a:p>
            <a:r>
              <a:rPr lang="sk-SK" b="1" dirty="0" smtClean="0"/>
              <a:t>horlivosť za Božie veci</a:t>
            </a:r>
          </a:p>
          <a:p>
            <a:r>
              <a:rPr lang="sk-SK" b="1" dirty="0" smtClean="0"/>
              <a:t>trpezlivosť v ponížení</a:t>
            </a:r>
          </a:p>
          <a:p>
            <a:pPr marL="0" indent="0">
              <a:buNone/>
            </a:pPr>
            <a:r>
              <a:rPr lang="sk-SK" b="1" i="1" dirty="0" smtClean="0"/>
              <a:t>Budúce stretnutie:     </a:t>
            </a:r>
            <a:r>
              <a:rPr lang="sk-SK" sz="2800" b="1" i="1" dirty="0" smtClean="0">
                <a:solidFill>
                  <a:srgbClr val="FF0000"/>
                </a:solidFill>
              </a:rPr>
              <a:t>20. januára 2022, téma - Žalmy</a:t>
            </a:r>
            <a:endParaRPr lang="sk-SK" sz="2800" b="1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8517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Aerodynamika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201</TotalTime>
  <Words>268</Words>
  <Application>Microsoft Office PowerPoint</Application>
  <PresentationFormat>Prezentácia na obrazovke (4:3)</PresentationFormat>
  <Paragraphs>57</Paragraphs>
  <Slides>7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4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7</vt:i4>
      </vt:variant>
    </vt:vector>
  </HeadingPairs>
  <TitlesOfParts>
    <vt:vector size="12" baseType="lpstr">
      <vt:lpstr>Calibri</vt:lpstr>
      <vt:lpstr>Constantia</vt:lpstr>
      <vt:lpstr>Times New Roman</vt:lpstr>
      <vt:lpstr>Wingdings 2</vt:lpstr>
      <vt:lpstr>Tok</vt:lpstr>
      <vt:lpstr>Diecézna škola viery IV. Sväté písmo</vt:lpstr>
      <vt:lpstr>Úvodné poznámky</vt:lpstr>
      <vt:lpstr>Povolanie prorokov</vt:lpstr>
      <vt:lpstr>Prorocké poznávanie  Božích vecí</vt:lpstr>
      <vt:lpstr>Najhlavnejšie témy</vt:lpstr>
      <vt:lpstr>Duchovný život  prorokov</vt:lpstr>
      <vt:lpstr>Prorocký rozmer  života kresťanov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Diecézna škola viery IV. Sväté písmo</dc:title>
  <dc:creator>Tyrol</dc:creator>
  <cp:lastModifiedBy>Konto Microsoft</cp:lastModifiedBy>
  <cp:revision>54</cp:revision>
  <dcterms:created xsi:type="dcterms:W3CDTF">2021-11-07T14:20:47Z</dcterms:created>
  <dcterms:modified xsi:type="dcterms:W3CDTF">2021-11-18T09:31:34Z</dcterms:modified>
</cp:coreProperties>
</file>